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notesMasterIdLst>
    <p:notesMasterId r:id="rId15"/>
  </p:notesMasterIdLst>
  <p:handoutMasterIdLst>
    <p:handoutMasterId r:id="rId16"/>
  </p:handoutMasterIdLst>
  <p:sldIdLst>
    <p:sldId id="286" r:id="rId2"/>
    <p:sldId id="324" r:id="rId3"/>
    <p:sldId id="304" r:id="rId4"/>
    <p:sldId id="295" r:id="rId5"/>
    <p:sldId id="332" r:id="rId6"/>
    <p:sldId id="315" r:id="rId7"/>
    <p:sldId id="320" r:id="rId8"/>
    <p:sldId id="326" r:id="rId9"/>
    <p:sldId id="327" r:id="rId10"/>
    <p:sldId id="328" r:id="rId11"/>
    <p:sldId id="307" r:id="rId12"/>
    <p:sldId id="329" r:id="rId13"/>
    <p:sldId id="330" r:id="rId14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-104" charset="0"/>
        <a:ea typeface="ＭＳ Ｐゴシック" pitchFamily="-104" charset="-128"/>
        <a:cs typeface="ＭＳ Ｐゴシック" pitchFamily="-104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-104" charset="0"/>
        <a:ea typeface="ＭＳ Ｐゴシック" pitchFamily="-104" charset="-128"/>
        <a:cs typeface="ＭＳ Ｐゴシック" pitchFamily="-104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-104" charset="0"/>
        <a:ea typeface="ＭＳ Ｐゴシック" pitchFamily="-104" charset="-128"/>
        <a:cs typeface="ＭＳ Ｐゴシック" pitchFamily="-104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-104" charset="0"/>
        <a:ea typeface="ＭＳ Ｐゴシック" pitchFamily="-104" charset="-128"/>
        <a:cs typeface="ＭＳ Ｐゴシック" pitchFamily="-104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-104" charset="0"/>
        <a:ea typeface="ＭＳ Ｐゴシック" pitchFamily="-104" charset="-128"/>
        <a:cs typeface="ＭＳ Ｐゴシック" pitchFamily="-10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pitchFamily="-104" charset="0"/>
        <a:ea typeface="ＭＳ Ｐゴシック" pitchFamily="-104" charset="-128"/>
        <a:cs typeface="ＭＳ Ｐゴシック" pitchFamily="-10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pitchFamily="-104" charset="0"/>
        <a:ea typeface="ＭＳ Ｐゴシック" pitchFamily="-104" charset="-128"/>
        <a:cs typeface="ＭＳ Ｐゴシック" pitchFamily="-10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pitchFamily="-104" charset="0"/>
        <a:ea typeface="ＭＳ Ｐゴシック" pitchFamily="-104" charset="-128"/>
        <a:cs typeface="ＭＳ Ｐゴシック" pitchFamily="-10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pitchFamily="-104" charset="0"/>
        <a:ea typeface="ＭＳ Ｐゴシック" pitchFamily="-104" charset="-128"/>
        <a:cs typeface="ＭＳ Ｐゴシック" pitchFamily="-10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2962"/>
    <a:srgbClr val="EFEEEE"/>
    <a:srgbClr val="C1D82F"/>
    <a:srgbClr val="304F74"/>
    <a:srgbClr val="AB9767"/>
    <a:srgbClr val="F7B334"/>
    <a:srgbClr val="783CBD"/>
    <a:srgbClr val="00C18B"/>
    <a:srgbClr val="25B877"/>
    <a:srgbClr val="25C2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8789"/>
    <p:restoredTop sz="71317"/>
  </p:normalViewPr>
  <p:slideViewPr>
    <p:cSldViewPr snapToObjects="1" showGuides="1">
      <p:cViewPr>
        <p:scale>
          <a:sx n="68" d="100"/>
          <a:sy n="68" d="100"/>
        </p:scale>
        <p:origin x="1240" y="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6D2F1A1-D3F9-674A-9B3D-B7C9332DBD7E}" type="datetimeFigureOut">
              <a:rPr lang="fr-FR"/>
              <a:pPr/>
              <a:t>19/10/2017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5DF9EF-2DC3-774C-AFB2-E8A605D39E5F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6243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BF1B4EF-FDAB-104C-971C-C3C605FEA632}" type="datetimeFigureOut">
              <a:rPr lang="fr-FR"/>
              <a:pPr/>
              <a:t>19/10/2017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0775A2-B256-384B-927C-1C43829B450B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45590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4" charset="-128"/>
        <a:cs typeface="ＭＳ Ｐゴシック" pitchFamily="-104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4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4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4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775A2-B256-384B-927C-1C43829B450B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691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775A2-B256-384B-927C-1C43829B450B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258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-104" charset="-128"/>
                <a:cs typeface="ＭＳ Ｐゴシック" pitchFamily="-104" charset="-128"/>
              </a:defRPr>
            </a:lvl1pPr>
          </a:lstStyle>
          <a:p>
            <a:fld id="{927D5CAE-B624-7A4F-B604-555F2195BCB9}" type="datetimeFigureOut">
              <a:rPr lang="fr-FR"/>
              <a:pPr/>
              <a:t>19/10/2017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-104" charset="-128"/>
                <a:cs typeface="ＭＳ Ｐゴシック" pitchFamily="-104" charset="-128"/>
              </a:defRPr>
            </a:lvl1pPr>
          </a:lstStyle>
          <a:p>
            <a:fld id="{6C5C7ED2-F3AC-C242-8277-307ED9533E5E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-104" charset="-128"/>
                <a:cs typeface="ＭＳ Ｐゴシック" pitchFamily="-104" charset="-128"/>
              </a:defRPr>
            </a:lvl1pPr>
          </a:lstStyle>
          <a:p>
            <a:fld id="{77E79450-0247-4444-97B7-E72C22343050}" type="datetimeFigureOut">
              <a:rPr lang="fr-FR"/>
              <a:pPr/>
              <a:t>19/10/2017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-104" charset="-128"/>
                <a:cs typeface="ＭＳ Ｐゴシック" pitchFamily="-104" charset="-128"/>
              </a:defRPr>
            </a:lvl1pPr>
          </a:lstStyle>
          <a:p>
            <a:fld id="{E9E53A4E-57DB-1347-8068-A5226C39A71E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-104" charset="-128"/>
                <a:cs typeface="ＭＳ Ｐゴシック" pitchFamily="-104" charset="-128"/>
              </a:defRPr>
            </a:lvl1pPr>
          </a:lstStyle>
          <a:p>
            <a:fld id="{0538529A-4D2E-134D-8A16-08D276003CC7}" type="datetimeFigureOut">
              <a:rPr lang="fr-FR"/>
              <a:pPr/>
              <a:t>19/10/2017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-104" charset="-128"/>
                <a:cs typeface="ＭＳ Ｐゴシック" pitchFamily="-104" charset="-128"/>
              </a:defRPr>
            </a:lvl1pPr>
          </a:lstStyle>
          <a:p>
            <a:fld id="{6392D744-DB6F-BD4A-97E0-E5FC48CA9029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-104" charset="-128"/>
                <a:cs typeface="ＭＳ Ｐゴシック" pitchFamily="-104" charset="-128"/>
              </a:defRPr>
            </a:lvl1pPr>
          </a:lstStyle>
          <a:p>
            <a:fld id="{6C4F32B3-78A9-FA41-8E2D-8B7D62A55141}" type="datetimeFigureOut">
              <a:rPr lang="fr-FR"/>
              <a:pPr/>
              <a:t>19/10/2017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-104" charset="-128"/>
                <a:cs typeface="ＭＳ Ｐゴシック" pitchFamily="-104" charset="-128"/>
              </a:defRPr>
            </a:lvl1pPr>
          </a:lstStyle>
          <a:p>
            <a:fld id="{D6559730-60C5-AC42-A95F-C71C85C6D1F1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-104" charset="-128"/>
                <a:cs typeface="ＭＳ Ｐゴシック" pitchFamily="-104" charset="-128"/>
              </a:defRPr>
            </a:lvl1pPr>
          </a:lstStyle>
          <a:p>
            <a:fld id="{4E59E4DE-4208-D84D-A9FA-CC3BA4059A6C}" type="datetimeFigureOut">
              <a:rPr lang="fr-FR"/>
              <a:pPr/>
              <a:t>19/10/2017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-104" charset="-128"/>
                <a:cs typeface="ＭＳ Ｐゴシック" pitchFamily="-104" charset="-128"/>
              </a:defRPr>
            </a:lvl1pPr>
          </a:lstStyle>
          <a:p>
            <a:fld id="{76BE7115-E6B9-4042-A7FF-F9622C1085EB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-104" charset="-128"/>
                <a:cs typeface="ＭＳ Ｐゴシック" pitchFamily="-104" charset="-128"/>
              </a:defRPr>
            </a:lvl1pPr>
          </a:lstStyle>
          <a:p>
            <a:fld id="{F2F4D18A-1AE9-074D-9986-B8B437CC7D42}" type="datetimeFigureOut">
              <a:rPr lang="fr-FR"/>
              <a:pPr/>
              <a:t>19/10/2017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-104" charset="-128"/>
                <a:cs typeface="ＭＳ Ｐゴシック" pitchFamily="-104" charset="-128"/>
              </a:defRPr>
            </a:lvl1pPr>
          </a:lstStyle>
          <a:p>
            <a:fld id="{AA8DF7A0-CDA5-5841-AF6A-DF2C27EAB78A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-104" charset="-128"/>
                <a:cs typeface="ＭＳ Ｐゴシック" pitchFamily="-104" charset="-128"/>
              </a:defRPr>
            </a:lvl1pPr>
          </a:lstStyle>
          <a:p>
            <a:fld id="{87551B4A-5C6D-4F4B-9074-FB3011107677}" type="datetimeFigureOut">
              <a:rPr lang="fr-FR"/>
              <a:pPr/>
              <a:t>19/10/2017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-104" charset="-128"/>
                <a:cs typeface="ＭＳ Ｐゴシック" pitchFamily="-104" charset="-128"/>
              </a:defRPr>
            </a:lvl1pPr>
          </a:lstStyle>
          <a:p>
            <a:fld id="{259CDFCF-D194-744B-9520-2965A8F371B9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-104" charset="-128"/>
                <a:cs typeface="ＭＳ Ｐゴシック" pitchFamily="-104" charset="-128"/>
              </a:defRPr>
            </a:lvl1pPr>
          </a:lstStyle>
          <a:p>
            <a:fld id="{9A609548-F8DA-3B41-A1B0-769ECC6B307C}" type="datetimeFigureOut">
              <a:rPr lang="fr-FR"/>
              <a:pPr/>
              <a:t>19/10/2017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-104" charset="-128"/>
                <a:cs typeface="ＭＳ Ｐゴシック" pitchFamily="-104" charset="-128"/>
              </a:defRPr>
            </a:lvl1pPr>
          </a:lstStyle>
          <a:p>
            <a:fld id="{4F5DF088-69DA-E744-8191-C1815325B04B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-104" charset="-128"/>
                <a:cs typeface="ＭＳ Ｐゴシック" pitchFamily="-104" charset="-128"/>
              </a:defRPr>
            </a:lvl1pPr>
          </a:lstStyle>
          <a:p>
            <a:fld id="{757B1F45-85A3-B343-A046-A2CA8950F839}" type="datetimeFigureOut">
              <a:rPr lang="fr-FR"/>
              <a:pPr/>
              <a:t>19/10/2017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-104" charset="-128"/>
                <a:cs typeface="ＭＳ Ｐゴシック" pitchFamily="-104" charset="-128"/>
              </a:defRPr>
            </a:lvl1pPr>
          </a:lstStyle>
          <a:p>
            <a:fld id="{3B4DFCF7-B233-724D-9C03-5F5A06262C81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-104" charset="-128"/>
                <a:cs typeface="ＭＳ Ｐゴシック" pitchFamily="-104" charset="-128"/>
              </a:defRPr>
            </a:lvl1pPr>
          </a:lstStyle>
          <a:p>
            <a:fld id="{C99D5438-04BB-6640-9672-F3855300F947}" type="datetimeFigureOut">
              <a:rPr lang="fr-FR"/>
              <a:pPr/>
              <a:t>19/10/2017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-104" charset="-128"/>
                <a:cs typeface="ＭＳ Ｐゴシック" pitchFamily="-104" charset="-128"/>
              </a:defRPr>
            </a:lvl1pPr>
          </a:lstStyle>
          <a:p>
            <a:fld id="{0391D275-7178-624E-A566-E130654D19C9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Faire glisser l'image vers l'espace réservé ou cliquer sur l'icône pour l'ajouter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-104" charset="-128"/>
                <a:cs typeface="ＭＳ Ｐゴシック" pitchFamily="-104" charset="-128"/>
              </a:defRPr>
            </a:lvl1pPr>
          </a:lstStyle>
          <a:p>
            <a:fld id="{D0BBA022-19E0-7B43-A805-3DCA4A0C4752}" type="datetimeFigureOut">
              <a:rPr lang="fr-FR"/>
              <a:pPr/>
              <a:t>19/10/2017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-104" charset="-128"/>
                <a:cs typeface="ＭＳ Ｐゴシック" pitchFamily="-104" charset="-128"/>
              </a:defRPr>
            </a:lvl1pPr>
          </a:lstStyle>
          <a:p>
            <a:fld id="{06874DBF-956B-2E49-A76A-8374BEDA4AE7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Cliquez et modifiez le titre</a:t>
            </a:r>
            <a:endParaRPr lang="fr-FR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/>
              <a:t>12 novembre 2013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/>
              <a:t>Atelier SAÉ / FAÉCUM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/>
              <a:t>services@faecum.qc.ca</a:t>
            </a:r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entury Gothic"/>
          <a:ea typeface="ＭＳ Ｐゴシック" pitchFamily="-104" charset="-128"/>
          <a:cs typeface="Century Gothic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-104" charset="0"/>
          <a:ea typeface="ＭＳ Ｐゴシック" pitchFamily="-10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-104" charset="0"/>
          <a:ea typeface="ＭＳ Ｐゴシック" pitchFamily="-10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-104" charset="0"/>
          <a:ea typeface="ＭＳ Ｐゴシック" pitchFamily="-10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-104" charset="0"/>
          <a:ea typeface="ＭＳ Ｐゴシック" pitchFamily="-10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-104" charset="0"/>
          <a:ea typeface="ＭＳ Ｐゴシック" pitchFamily="-10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-104" charset="0"/>
          <a:ea typeface="ＭＳ Ｐゴシック" pitchFamily="-10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-104" charset="0"/>
          <a:ea typeface="ＭＳ Ｐゴシック" pitchFamily="-10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-104" charset="0"/>
          <a:ea typeface="ＭＳ Ｐゴシック" pitchFamily="-10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147B34"/>
        </a:buClr>
        <a:buFont typeface="Wingdings" pitchFamily="-104" charset="2"/>
        <a:buChar char="§"/>
        <a:defRPr sz="3000" kern="1200">
          <a:solidFill>
            <a:schemeClr val="tx1"/>
          </a:solidFill>
          <a:latin typeface="+mn-lt"/>
          <a:ea typeface="ＭＳ Ｐゴシック" pitchFamily="-104" charset="-128"/>
          <a:cs typeface="ＭＳ Ｐゴシック" pitchFamily="-10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7F7F7F"/>
        </a:buClr>
        <a:buFont typeface="Arial" pitchFamily="-104" charset="0"/>
        <a:buChar char="•"/>
        <a:defRPr sz="2800" kern="1200">
          <a:solidFill>
            <a:schemeClr val="tx1"/>
          </a:solidFill>
          <a:latin typeface="+mn-lt"/>
          <a:ea typeface="ＭＳ Ｐゴシック" pitchFamily="-10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-10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-10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-104" charset="0"/>
        <a:buChar char="»"/>
        <a:defRPr sz="2000" kern="1200">
          <a:solidFill>
            <a:schemeClr val="tx1"/>
          </a:solidFill>
          <a:latin typeface="+mn-lt"/>
          <a:ea typeface="ＭＳ Ｐゴシック" pitchFamily="-10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tif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3B296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67014"/>
            <a:ext cx="8229600" cy="2306638"/>
          </a:xfrm>
        </p:spPr>
        <p:txBody>
          <a:bodyPr>
            <a:noAutofit/>
          </a:bodyPr>
          <a:lstStyle/>
          <a:p>
            <a:pPr algn="l">
              <a:lnSpc>
                <a:spcPts val="7500"/>
              </a:lnSpc>
            </a:pPr>
            <a:r>
              <a:rPr lang="en-CA" sz="6000" b="1" dirty="0" smtClean="0">
                <a:solidFill>
                  <a:srgbClr val="FFFFFF"/>
                </a:solidFill>
                <a:latin typeface="Righteous" charset="0"/>
                <a:ea typeface="Righteous" charset="0"/>
                <a:cs typeface="Righteous" charset="0"/>
              </a:rPr>
              <a:t>Quebec Student Union</a:t>
            </a:r>
            <a:endParaRPr lang="en-CA" sz="6000" b="1" dirty="0">
              <a:solidFill>
                <a:srgbClr val="FFFFFF"/>
              </a:solidFill>
              <a:latin typeface="Righteous" charset="0"/>
              <a:ea typeface="Righteous" charset="0"/>
              <a:cs typeface="Righteous" charset="0"/>
            </a:endParaRPr>
          </a:p>
        </p:txBody>
      </p:sp>
      <p:sp>
        <p:nvSpPr>
          <p:cNvPr id="13315" name="Text Placeholder 2"/>
          <p:cNvSpPr txBox="1">
            <a:spLocks/>
          </p:cNvSpPr>
          <p:nvPr/>
        </p:nvSpPr>
        <p:spPr bwMode="auto">
          <a:xfrm>
            <a:off x="457200" y="1871663"/>
            <a:ext cx="4427538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October 19</a:t>
            </a:r>
            <a:r>
              <a:rPr lang="en-US" sz="1200" baseline="30000" dirty="0" smtClean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th</a:t>
            </a:r>
            <a:r>
              <a:rPr lang="en-US" sz="1200" dirty="0" smtClean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, 2017</a:t>
            </a:r>
            <a:endParaRPr lang="en-US" sz="1200" dirty="0">
              <a:solidFill>
                <a:schemeClr val="bg1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552450" y="2319338"/>
            <a:ext cx="1752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7" name="ZoneTexte 9"/>
          <p:cNvSpPr txBox="1">
            <a:spLocks noChangeArrowheads="1"/>
          </p:cNvSpPr>
          <p:nvPr/>
        </p:nvSpPr>
        <p:spPr bwMode="auto">
          <a:xfrm>
            <a:off x="533400" y="5516563"/>
            <a:ext cx="7924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  <a:latin typeface="Righteous" charset="0"/>
                <a:ea typeface="Righteous" charset="0"/>
                <a:cs typeface="Righteous" charset="0"/>
              </a:rPr>
              <a:t>GUILLAUME LECORPS	</a:t>
            </a:r>
            <a:endParaRPr lang="fr-FR" sz="1600" dirty="0" smtClean="0">
              <a:solidFill>
                <a:schemeClr val="bg1"/>
              </a:solidFill>
              <a:latin typeface="Righteous" charset="0"/>
              <a:ea typeface="Righteous" charset="0"/>
              <a:cs typeface="Righteous" charset="0"/>
            </a:endParaRPr>
          </a:p>
          <a:p>
            <a:r>
              <a:rPr lang="fr-FR" sz="1600" dirty="0" smtClean="0">
                <a:solidFill>
                  <a:schemeClr val="bg1"/>
                </a:solidFill>
                <a:latin typeface="Arial" pitchFamily="-104" charset="0"/>
                <a:ea typeface="Arial" pitchFamily="-104" charset="0"/>
                <a:cs typeface="Arial" pitchFamily="-104" charset="0"/>
              </a:rPr>
              <a:t>Vice </a:t>
            </a:r>
            <a:r>
              <a:rPr lang="en-CA" sz="1600" dirty="0" smtClean="0">
                <a:solidFill>
                  <a:schemeClr val="bg1"/>
                </a:solidFill>
                <a:latin typeface="Arial" pitchFamily="-104" charset="0"/>
                <a:ea typeface="Arial" pitchFamily="-104" charset="0"/>
                <a:cs typeface="Arial" pitchFamily="-104" charset="0"/>
              </a:rPr>
              <a:t>president</a:t>
            </a:r>
            <a:br>
              <a:rPr lang="en-CA" sz="1600" dirty="0" smtClean="0">
                <a:solidFill>
                  <a:schemeClr val="bg1"/>
                </a:solidFill>
                <a:latin typeface="Arial" pitchFamily="-104" charset="0"/>
                <a:ea typeface="Arial" pitchFamily="-104" charset="0"/>
                <a:cs typeface="Arial" pitchFamily="-104" charset="0"/>
              </a:rPr>
            </a:br>
            <a:endParaRPr lang="en-CA" sz="1600" dirty="0">
              <a:solidFill>
                <a:schemeClr val="bg1"/>
              </a:solidFill>
              <a:latin typeface="Arial" pitchFamily="-104" charset="0"/>
              <a:ea typeface="Arial" pitchFamily="-104" charset="0"/>
              <a:cs typeface="Arial" pitchFamily="-104" charset="0"/>
            </a:endParaRPr>
          </a:p>
        </p:txBody>
      </p:sp>
      <p:pic>
        <p:nvPicPr>
          <p:cNvPr id="13318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44208" y="689596"/>
            <a:ext cx="2212430" cy="760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29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8"/>
          <p:cNvSpPr>
            <a:spLocks noChangeArrowheads="1"/>
          </p:cNvSpPr>
          <p:nvPr/>
        </p:nvSpPr>
        <p:spPr bwMode="auto">
          <a:xfrm>
            <a:off x="2051720" y="2780928"/>
            <a:ext cx="54726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6000" b="1" dirty="0" smtClean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Achievements</a:t>
            </a:r>
            <a:endParaRPr lang="en-US" sz="6000" b="1" dirty="0">
              <a:solidFill>
                <a:schemeClr val="bg1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445" y="264315"/>
            <a:ext cx="6249158" cy="5956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9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75104" y="332656"/>
            <a:ext cx="8229600" cy="1143000"/>
          </a:xfrm>
        </p:spPr>
        <p:txBody>
          <a:bodyPr/>
          <a:lstStyle/>
          <a:p>
            <a:r>
              <a:rPr lang="en-US" sz="3800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Our Track Record</a:t>
            </a:r>
            <a:endParaRPr lang="en-US" sz="3800" dirty="0">
              <a:solidFill>
                <a:srgbClr val="3B2962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75104" y="1840464"/>
            <a:ext cx="8021638" cy="3903663"/>
          </a:xfrm>
        </p:spPr>
        <p:txBody>
          <a:bodyPr/>
          <a:lstStyle/>
          <a:p>
            <a:pPr marL="0" indent="0">
              <a:buFont typeface="Wingdings" pitchFamily="-104" charset="2"/>
              <a:buNone/>
            </a:pPr>
            <a:r>
              <a:rPr lang="en-CA" sz="2300" b="1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Loans and Grants Program</a:t>
            </a:r>
            <a:endParaRPr lang="en-CA" sz="2300" dirty="0" smtClean="0">
              <a:solidFill>
                <a:srgbClr val="3B2962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lvl="0" defTabSz="914400" fontAlgn="auto">
              <a:spcBef>
                <a:spcPts val="0"/>
              </a:spcBef>
              <a:spcAft>
                <a:spcPts val="0"/>
              </a:spcAft>
              <a:buClrTx/>
              <a:buFontTx/>
              <a:buChar char="-"/>
              <a:defRPr/>
            </a:pPr>
            <a:r>
              <a:rPr lang="en-CA" sz="2300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146 000 students : $462 more/year</a:t>
            </a:r>
          </a:p>
          <a:p>
            <a:pPr lvl="0" defTabSz="914400" fontAlgn="auto">
              <a:spcBef>
                <a:spcPts val="0"/>
              </a:spcBef>
              <a:spcAft>
                <a:spcPts val="0"/>
              </a:spcAft>
              <a:buClrTx/>
              <a:buFontTx/>
              <a:buChar char="-"/>
              <a:defRPr/>
            </a:pPr>
            <a:r>
              <a:rPr lang="en-CA" sz="2300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11 000 heads of single-parent families : $1456 more/year</a:t>
            </a:r>
            <a:endParaRPr lang="en-CA" sz="2300" b="1" dirty="0" smtClean="0">
              <a:solidFill>
                <a:srgbClr val="3B2962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marL="0" indent="0">
              <a:buFont typeface="Wingdings" pitchFamily="-104" charset="2"/>
              <a:buNone/>
            </a:pPr>
            <a:endParaRPr lang="en-CA" sz="2300" b="1" dirty="0" smtClean="0">
              <a:solidFill>
                <a:srgbClr val="3B2962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marL="0" indent="0">
              <a:buFont typeface="Wingdings" pitchFamily="-104" charset="2"/>
              <a:buNone/>
            </a:pPr>
            <a:r>
              <a:rPr lang="en-CA" sz="2300" b="1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Federal Representation</a:t>
            </a:r>
          </a:p>
          <a:p>
            <a:pPr lvl="0" defTabSz="914400" fontAlgn="auto">
              <a:spcBef>
                <a:spcPts val="0"/>
              </a:spcBef>
              <a:spcAft>
                <a:spcPts val="0"/>
              </a:spcAft>
              <a:buClrTx/>
              <a:buFontTx/>
              <a:buChar char="-"/>
              <a:defRPr/>
            </a:pPr>
            <a:r>
              <a:rPr lang="en-CA" sz="2300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Collaboration with Canadian associations</a:t>
            </a:r>
          </a:p>
          <a:p>
            <a:pPr lvl="0" defTabSz="914400" fontAlgn="auto">
              <a:spcBef>
                <a:spcPts val="0"/>
              </a:spcBef>
              <a:spcAft>
                <a:spcPts val="0"/>
              </a:spcAft>
              <a:buClrTx/>
              <a:buFontTx/>
              <a:buChar char="-"/>
              <a:defRPr/>
            </a:pPr>
            <a:r>
              <a:rPr lang="en-CA" sz="2300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Advocacy towards the federal government</a:t>
            </a:r>
            <a:endParaRPr lang="en-CA" sz="2300" b="1" dirty="0" smtClean="0">
              <a:solidFill>
                <a:srgbClr val="3B2962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marL="0" indent="0">
              <a:buFont typeface="Wingdings" pitchFamily="-104" charset="2"/>
              <a:buNone/>
            </a:pPr>
            <a:endParaRPr lang="en-CA" sz="2300" b="1" dirty="0" smtClean="0">
              <a:solidFill>
                <a:srgbClr val="3B2962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marL="0" indent="0">
              <a:buNone/>
            </a:pPr>
            <a:r>
              <a:rPr lang="en-CA" sz="2300" b="1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Establishing UEQ as the reference</a:t>
            </a:r>
          </a:p>
          <a:p>
            <a:pPr marL="0" indent="0">
              <a:buFont typeface="Wingdings" pitchFamily="-104" charset="2"/>
              <a:buNone/>
            </a:pPr>
            <a:endParaRPr lang="en-CA" sz="2300" b="1" dirty="0" smtClean="0">
              <a:solidFill>
                <a:srgbClr val="3B2962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>
              <a:buFontTx/>
              <a:buChar char="-"/>
            </a:pPr>
            <a:endParaRPr lang="en-CA" sz="1800" dirty="0" smtClean="0">
              <a:solidFill>
                <a:srgbClr val="00C18B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>
              <a:buFontTx/>
              <a:buChar char="-"/>
            </a:pPr>
            <a:endParaRPr lang="en-CA" sz="1800" dirty="0" smtClean="0">
              <a:solidFill>
                <a:srgbClr val="00C18B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0375" y="6111875"/>
            <a:ext cx="213518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1100" i="1" dirty="0" err="1">
                <a:solidFill>
                  <a:srgbClr val="3B2962"/>
                </a:solidFill>
                <a:ea typeface="Righteous" charset="0"/>
                <a:cs typeface="Righteous" charset="0"/>
              </a:rPr>
              <a:t>October</a:t>
            </a:r>
            <a:r>
              <a:rPr lang="fr-FR" sz="1100" i="1" dirty="0">
                <a:solidFill>
                  <a:srgbClr val="3B2962"/>
                </a:solidFill>
                <a:ea typeface="Righteous" charset="0"/>
                <a:cs typeface="Righteous" charset="0"/>
              </a:rPr>
              <a:t> 19</a:t>
            </a:r>
            <a:r>
              <a:rPr lang="en-US" sz="1100" i="1" baseline="30000" dirty="0" err="1">
                <a:solidFill>
                  <a:srgbClr val="3B2962"/>
                </a:solidFill>
                <a:ea typeface="Avenir Next" charset="0"/>
                <a:cs typeface="Avenir Next" charset="0"/>
              </a:rPr>
              <a:t>th</a:t>
            </a:r>
            <a:r>
              <a:rPr lang="en-US" sz="1100" i="1" dirty="0">
                <a:solidFill>
                  <a:srgbClr val="3B2962"/>
                </a:solidFill>
                <a:ea typeface="Avenir Next" charset="0"/>
                <a:cs typeface="Avenir Next" charset="0"/>
              </a:rPr>
              <a:t>, 2017</a:t>
            </a:r>
            <a:r>
              <a:rPr lang="en-US" sz="1100" dirty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,</a:t>
            </a:r>
            <a:r>
              <a:rPr lang="fr-FR" sz="1100" i="1" dirty="0">
                <a:solidFill>
                  <a:srgbClr val="3B2962"/>
                </a:solidFill>
                <a:ea typeface="Righteous" charset="0"/>
                <a:cs typeface="Righteous" charset="0"/>
              </a:rPr>
              <a:t> </a:t>
            </a:r>
          </a:p>
        </p:txBody>
      </p:sp>
      <p:pic>
        <p:nvPicPr>
          <p:cNvPr id="14340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36641" y="6005513"/>
            <a:ext cx="1304806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607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Our Approach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936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CA" sz="2300" b="1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Working method</a:t>
            </a:r>
          </a:p>
          <a:p>
            <a:pPr>
              <a:buFontTx/>
              <a:buChar char="-"/>
            </a:pPr>
            <a:r>
              <a:rPr lang="en-CA" sz="2300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Credible, serious, evidence-based policy</a:t>
            </a:r>
          </a:p>
          <a:p>
            <a:pPr>
              <a:buFontTx/>
              <a:buChar char="-"/>
            </a:pPr>
            <a:r>
              <a:rPr lang="en-CA" sz="2300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Member-driven</a:t>
            </a:r>
          </a:p>
          <a:p>
            <a:pPr>
              <a:buFontTx/>
              <a:buChar char="-"/>
            </a:pPr>
            <a:r>
              <a:rPr lang="en-CA" sz="2300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Advocacy through </a:t>
            </a:r>
            <a:r>
              <a:rPr lang="en-CA" sz="2300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negotiations</a:t>
            </a:r>
          </a:p>
          <a:p>
            <a:pPr>
              <a:buFontTx/>
              <a:buChar char="-"/>
            </a:pPr>
            <a:endParaRPr lang="en-CA" sz="3200" b="1" dirty="0" smtClean="0">
              <a:solidFill>
                <a:srgbClr val="3B2962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marL="0" indent="0">
              <a:buNone/>
            </a:pPr>
            <a:r>
              <a:rPr lang="en-CA" sz="2300" b="1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Easy </a:t>
            </a:r>
            <a:r>
              <a:rPr lang="en-CA" sz="2300" b="1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in, easy </a:t>
            </a:r>
            <a:r>
              <a:rPr lang="en-CA" sz="2300" b="1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out</a:t>
            </a:r>
          </a:p>
          <a:p>
            <a:pPr marL="0" indent="0">
              <a:buNone/>
            </a:pPr>
            <a:endParaRPr lang="en-CA" sz="2300" b="1" dirty="0">
              <a:solidFill>
                <a:srgbClr val="3B2962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marL="0" indent="0">
              <a:buNone/>
            </a:pPr>
            <a:r>
              <a:rPr lang="en-CA" sz="2300" b="1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Transparency</a:t>
            </a:r>
            <a:endParaRPr lang="en-CA" sz="2300" b="1" dirty="0" smtClean="0">
              <a:solidFill>
                <a:srgbClr val="3B2962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marL="0" indent="0">
              <a:buNone/>
            </a:pPr>
            <a:endParaRPr lang="en-CA" sz="2300" b="1" dirty="0" smtClean="0">
              <a:solidFill>
                <a:srgbClr val="3B2962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marL="0" indent="0">
              <a:buNone/>
            </a:pPr>
            <a:r>
              <a:rPr lang="en-CA" sz="2300" b="1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Opt-out </a:t>
            </a:r>
            <a:r>
              <a:rPr lang="en-CA" sz="2300" b="1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option (fee)</a:t>
            </a:r>
            <a:endParaRPr lang="en-CA" sz="2300" b="1" dirty="0" smtClean="0">
              <a:solidFill>
                <a:srgbClr val="3B2962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marL="0" indent="0">
              <a:buNone/>
            </a:pPr>
            <a:endParaRPr lang="en-CA" sz="2300" dirty="0" smtClean="0">
              <a:solidFill>
                <a:srgbClr val="00C18B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457200" y="6126163"/>
            <a:ext cx="13244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i="1" dirty="0" err="1">
                <a:solidFill>
                  <a:srgbClr val="3B2962"/>
                </a:solidFill>
                <a:ea typeface="Righteous" charset="0"/>
                <a:cs typeface="Righteous" charset="0"/>
              </a:rPr>
              <a:t>October</a:t>
            </a:r>
            <a:r>
              <a:rPr lang="fr-FR" sz="1100" i="1" dirty="0">
                <a:solidFill>
                  <a:srgbClr val="3B2962"/>
                </a:solidFill>
                <a:ea typeface="Righteous" charset="0"/>
                <a:cs typeface="Righteous" charset="0"/>
              </a:rPr>
              <a:t> 19</a:t>
            </a:r>
            <a:r>
              <a:rPr lang="en-US" sz="1100" i="1" baseline="30000" dirty="0" err="1">
                <a:solidFill>
                  <a:srgbClr val="3B2962"/>
                </a:solidFill>
                <a:ea typeface="Avenir Next" charset="0"/>
                <a:cs typeface="Avenir Next" charset="0"/>
              </a:rPr>
              <a:t>th</a:t>
            </a:r>
            <a:r>
              <a:rPr lang="en-US" sz="1100" i="1" dirty="0">
                <a:solidFill>
                  <a:srgbClr val="3B2962"/>
                </a:solidFill>
                <a:ea typeface="Avenir Next" charset="0"/>
                <a:cs typeface="Avenir Next" charset="0"/>
              </a:rPr>
              <a:t>, 2017</a:t>
            </a:r>
            <a:r>
              <a:rPr lang="en-US" sz="1100" dirty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,</a:t>
            </a:r>
            <a:r>
              <a:rPr lang="fr-FR" sz="1100" i="1" dirty="0">
                <a:solidFill>
                  <a:srgbClr val="3B2962"/>
                </a:solidFill>
                <a:ea typeface="Righteous" charset="0"/>
                <a:cs typeface="Righteous" charset="0"/>
              </a:rPr>
              <a:t> </a:t>
            </a:r>
          </a:p>
        </p:txBody>
      </p:sp>
      <p:pic>
        <p:nvPicPr>
          <p:cNvPr id="5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36641" y="6005513"/>
            <a:ext cx="1304806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388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29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8"/>
          <p:cNvSpPr>
            <a:spLocks noChangeArrowheads="1"/>
          </p:cNvSpPr>
          <p:nvPr/>
        </p:nvSpPr>
        <p:spPr bwMode="auto">
          <a:xfrm>
            <a:off x="2051720" y="2780928"/>
            <a:ext cx="5472608" cy="9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6000" b="1" dirty="0" smtClean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Questions?</a:t>
            </a:r>
            <a:endParaRPr lang="en-US" sz="6000" b="1" dirty="0">
              <a:solidFill>
                <a:schemeClr val="bg1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445" y="275856"/>
            <a:ext cx="6249158" cy="5956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1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355985"/>
            <a:ext cx="8229600" cy="1143000"/>
          </a:xfrm>
        </p:spPr>
        <p:txBody>
          <a:bodyPr/>
          <a:lstStyle/>
          <a:p>
            <a:r>
              <a:rPr lang="en-US" sz="3800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Role &amp; Mission</a:t>
            </a:r>
            <a:endParaRPr lang="en-US" sz="3800" dirty="0">
              <a:solidFill>
                <a:srgbClr val="3B2962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021638" cy="3903663"/>
          </a:xfrm>
        </p:spPr>
        <p:txBody>
          <a:bodyPr/>
          <a:lstStyle/>
          <a:p>
            <a:pPr marL="0" indent="0">
              <a:buFont typeface="Wingdings" pitchFamily="-104" charset="2"/>
              <a:buNone/>
            </a:pPr>
            <a:r>
              <a:rPr lang="en-CA" sz="2300" b="1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Role</a:t>
            </a:r>
          </a:p>
          <a:p>
            <a:pPr>
              <a:buFontTx/>
              <a:buChar char="-"/>
            </a:pPr>
            <a:r>
              <a:rPr lang="en-CA" sz="2300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Defend our members’ rights and interests</a:t>
            </a:r>
          </a:p>
          <a:p>
            <a:pPr>
              <a:buFontTx/>
              <a:buChar char="-"/>
            </a:pPr>
            <a:r>
              <a:rPr lang="en-CA" sz="2300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Students’ voice in negotiations with the government</a:t>
            </a:r>
            <a:endParaRPr lang="en-CA" sz="1800" b="1" dirty="0" smtClean="0">
              <a:solidFill>
                <a:srgbClr val="00C18B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marL="0" indent="0">
              <a:buFont typeface="Wingdings" pitchFamily="-104" charset="2"/>
              <a:buNone/>
            </a:pPr>
            <a:endParaRPr lang="en-CA" sz="2300" b="1" dirty="0" smtClean="0">
              <a:solidFill>
                <a:srgbClr val="3B2962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marL="0" indent="0">
              <a:buFont typeface="Wingdings" pitchFamily="-104" charset="2"/>
              <a:buNone/>
            </a:pPr>
            <a:r>
              <a:rPr lang="en-CA" sz="2300" b="1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Mission</a:t>
            </a:r>
          </a:p>
          <a:p>
            <a:pPr marL="0" indent="0">
              <a:buFont typeface="Wingdings" pitchFamily="-104" charset="2"/>
              <a:buNone/>
            </a:pPr>
            <a:r>
              <a:rPr lang="en-CA" sz="2300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Our main focus is to improve accessibility to PSE and every aspect of the student condition. </a:t>
            </a:r>
          </a:p>
          <a:p>
            <a:pPr marL="0" indent="0">
              <a:buFont typeface="Wingdings" pitchFamily="-104" charset="2"/>
              <a:buNone/>
            </a:pPr>
            <a:endParaRPr lang="en-CA" sz="2300" dirty="0" smtClean="0">
              <a:solidFill>
                <a:srgbClr val="3B2962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>
              <a:buFontTx/>
              <a:buChar char="-"/>
            </a:pPr>
            <a:r>
              <a:rPr lang="en-CA" sz="2300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Evidence-based policy </a:t>
            </a:r>
          </a:p>
          <a:p>
            <a:pPr>
              <a:buFontTx/>
              <a:buChar char="-"/>
            </a:pPr>
            <a:r>
              <a:rPr lang="en-CA" sz="2300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Political representation</a:t>
            </a:r>
          </a:p>
          <a:p>
            <a:pPr>
              <a:buFontTx/>
              <a:buChar char="-"/>
            </a:pPr>
            <a:r>
              <a:rPr lang="en-CA" sz="2300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Mobilization</a:t>
            </a:r>
            <a:endParaRPr lang="en-CA" sz="2300" dirty="0" smtClean="0">
              <a:solidFill>
                <a:srgbClr val="3B2962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0375" y="6111875"/>
            <a:ext cx="2135188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1100" i="1" dirty="0" err="1" smtClean="0">
                <a:solidFill>
                  <a:srgbClr val="3B2962"/>
                </a:solidFill>
                <a:latin typeface="+mj-lt"/>
                <a:ea typeface="Righteous" charset="0"/>
                <a:cs typeface="Righteous" charset="0"/>
              </a:rPr>
              <a:t>October</a:t>
            </a:r>
            <a:r>
              <a:rPr lang="fr-FR" sz="1100" i="1" dirty="0" smtClean="0">
                <a:solidFill>
                  <a:srgbClr val="3B2962"/>
                </a:solidFill>
                <a:latin typeface="+mj-lt"/>
                <a:ea typeface="Righteous" charset="0"/>
                <a:cs typeface="Righteous" charset="0"/>
              </a:rPr>
              <a:t> 19</a:t>
            </a:r>
            <a:r>
              <a:rPr lang="en-US" sz="1100" i="1" baseline="30000" dirty="0" err="1" smtClean="0">
                <a:solidFill>
                  <a:srgbClr val="3B2962"/>
                </a:solidFill>
                <a:latin typeface="+mj-lt"/>
                <a:ea typeface="Avenir Next" charset="0"/>
                <a:cs typeface="Avenir Next" charset="0"/>
              </a:rPr>
              <a:t>th</a:t>
            </a:r>
            <a:r>
              <a:rPr lang="en-US" sz="1100" i="1" dirty="0" smtClean="0">
                <a:solidFill>
                  <a:srgbClr val="3B2962"/>
                </a:solidFill>
                <a:ea typeface="Avenir Next" charset="0"/>
                <a:cs typeface="Avenir Next" charset="0"/>
              </a:rPr>
              <a:t>, 2017</a:t>
            </a:r>
            <a:r>
              <a:rPr lang="en-US" sz="1100" dirty="0" smtClean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,</a:t>
            </a:r>
            <a:r>
              <a:rPr lang="fr-FR" sz="1100" i="1" dirty="0" smtClean="0">
                <a:solidFill>
                  <a:srgbClr val="3B2962"/>
                </a:solidFill>
                <a:latin typeface="+mj-lt"/>
                <a:ea typeface="Righteous" charset="0"/>
                <a:cs typeface="Righteous" charset="0"/>
              </a:rPr>
              <a:t> </a:t>
            </a:r>
            <a:endParaRPr lang="fr-FR" sz="1100" i="1" dirty="0">
              <a:solidFill>
                <a:srgbClr val="3B2962"/>
              </a:solidFill>
              <a:latin typeface="+mj-lt"/>
              <a:ea typeface="Righteous" charset="0"/>
              <a:cs typeface="Righteous" charset="0"/>
            </a:endParaRPr>
          </a:p>
          <a:p>
            <a:endParaRPr lang="fr-FR" sz="1100" i="1" dirty="0">
              <a:latin typeface="+mj-lt"/>
            </a:endParaRPr>
          </a:p>
          <a:p>
            <a:endParaRPr lang="fr-FR" sz="1100" i="1" dirty="0">
              <a:latin typeface="+mj-lt"/>
            </a:endParaRPr>
          </a:p>
        </p:txBody>
      </p:sp>
      <p:pic>
        <p:nvPicPr>
          <p:cNvPr id="14340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36641" y="6005513"/>
            <a:ext cx="1304806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694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612775"/>
            <a:ext cx="8229600" cy="1143000"/>
          </a:xfrm>
        </p:spPr>
        <p:txBody>
          <a:bodyPr/>
          <a:lstStyle/>
          <a:p>
            <a:r>
              <a:rPr lang="en-US" sz="3800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Membership and observers</a:t>
            </a:r>
            <a:endParaRPr lang="en-US" sz="3800" dirty="0">
              <a:solidFill>
                <a:srgbClr val="3B2962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1875632"/>
            <a:ext cx="8021638" cy="3903663"/>
          </a:xfrm>
        </p:spPr>
        <p:txBody>
          <a:bodyPr/>
          <a:lstStyle/>
          <a:p>
            <a:pPr marL="0" indent="0">
              <a:buFont typeface="Wingdings" pitchFamily="-104" charset="2"/>
              <a:buNone/>
            </a:pPr>
            <a:r>
              <a:rPr lang="en-CA" sz="2300" b="1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Members</a:t>
            </a:r>
          </a:p>
          <a:p>
            <a:r>
              <a:rPr lang="en-CA" sz="2300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77 000 members</a:t>
            </a:r>
          </a:p>
          <a:p>
            <a:r>
              <a:rPr lang="en-CA" sz="2300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8 member associations</a:t>
            </a:r>
          </a:p>
          <a:p>
            <a:pPr lvl="1"/>
            <a:r>
              <a:rPr lang="en-CA" sz="1900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English and French</a:t>
            </a:r>
          </a:p>
          <a:p>
            <a:pPr lvl="1"/>
            <a:r>
              <a:rPr lang="en-CA" sz="1900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Major cities and regional</a:t>
            </a:r>
          </a:p>
          <a:p>
            <a:pPr lvl="1"/>
            <a:r>
              <a:rPr lang="en-CA" sz="1900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Undergraduate &amp; Graduate</a:t>
            </a:r>
          </a:p>
          <a:p>
            <a:pPr lvl="1"/>
            <a:endParaRPr lang="en-CA" sz="1900" dirty="0" smtClean="0">
              <a:solidFill>
                <a:srgbClr val="3B2962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marL="0" indent="0">
              <a:buFont typeface="Wingdings" pitchFamily="-104" charset="2"/>
              <a:buNone/>
            </a:pPr>
            <a:r>
              <a:rPr lang="en-CA" sz="2300" b="1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Observers</a:t>
            </a:r>
          </a:p>
          <a:p>
            <a:r>
              <a:rPr lang="en-CA" sz="2300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18 associations</a:t>
            </a:r>
          </a:p>
          <a:p>
            <a:r>
              <a:rPr lang="en-CA" sz="2300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Over 210 000 students represented around the table</a:t>
            </a:r>
            <a:endParaRPr lang="en-CA" sz="2300" dirty="0" smtClean="0">
              <a:solidFill>
                <a:srgbClr val="3B2962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0375" y="6111875"/>
            <a:ext cx="213518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1100" i="1" dirty="0" err="1">
                <a:solidFill>
                  <a:srgbClr val="3B2962"/>
                </a:solidFill>
                <a:ea typeface="Righteous" charset="0"/>
                <a:cs typeface="Righteous" charset="0"/>
              </a:rPr>
              <a:t>October</a:t>
            </a:r>
            <a:r>
              <a:rPr lang="fr-FR" sz="1100" i="1" dirty="0">
                <a:solidFill>
                  <a:srgbClr val="3B2962"/>
                </a:solidFill>
                <a:ea typeface="Righteous" charset="0"/>
                <a:cs typeface="Righteous" charset="0"/>
              </a:rPr>
              <a:t> 19</a:t>
            </a:r>
            <a:r>
              <a:rPr lang="en-US" sz="1100" i="1" baseline="30000" dirty="0" err="1">
                <a:solidFill>
                  <a:srgbClr val="3B2962"/>
                </a:solidFill>
                <a:ea typeface="Avenir Next" charset="0"/>
                <a:cs typeface="Avenir Next" charset="0"/>
              </a:rPr>
              <a:t>th</a:t>
            </a:r>
            <a:r>
              <a:rPr lang="en-US" sz="1100" i="1" dirty="0">
                <a:solidFill>
                  <a:srgbClr val="3B2962"/>
                </a:solidFill>
                <a:ea typeface="Avenir Next" charset="0"/>
                <a:cs typeface="Avenir Next" charset="0"/>
              </a:rPr>
              <a:t>, 2017</a:t>
            </a:r>
            <a:r>
              <a:rPr lang="en-US" sz="1100" dirty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,</a:t>
            </a:r>
            <a:r>
              <a:rPr lang="fr-FR" sz="1100" i="1" dirty="0">
                <a:solidFill>
                  <a:srgbClr val="3B2962"/>
                </a:solidFill>
                <a:ea typeface="Righteous" charset="0"/>
                <a:cs typeface="Righteous" charset="0"/>
              </a:rPr>
              <a:t> </a:t>
            </a:r>
          </a:p>
        </p:txBody>
      </p:sp>
      <p:pic>
        <p:nvPicPr>
          <p:cNvPr id="14340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36641" y="6005513"/>
            <a:ext cx="1304806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8823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29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8"/>
          <p:cNvSpPr>
            <a:spLocks noChangeArrowheads="1"/>
          </p:cNvSpPr>
          <p:nvPr/>
        </p:nvSpPr>
        <p:spPr bwMode="auto">
          <a:xfrm>
            <a:off x="2051720" y="2780928"/>
            <a:ext cx="5370513" cy="9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6000" b="1" dirty="0" smtClean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Our </a:t>
            </a:r>
            <a:r>
              <a:rPr lang="en-US" sz="6000" b="1" dirty="0" smtClean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Structure</a:t>
            </a:r>
            <a:endParaRPr lang="en-US" sz="6000" b="1" dirty="0">
              <a:solidFill>
                <a:schemeClr val="bg1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04664"/>
            <a:ext cx="6249158" cy="59565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5"/>
          <p:cNvSpPr>
            <a:spLocks noChangeArrowheads="1"/>
          </p:cNvSpPr>
          <p:nvPr/>
        </p:nvSpPr>
        <p:spPr bwMode="auto">
          <a:xfrm>
            <a:off x="460375" y="6111875"/>
            <a:ext cx="213518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1100" i="1" dirty="0" err="1">
                <a:solidFill>
                  <a:srgbClr val="3B2962"/>
                </a:solidFill>
                <a:ea typeface="Righteous" charset="0"/>
                <a:cs typeface="Righteous" charset="0"/>
              </a:rPr>
              <a:t>October</a:t>
            </a:r>
            <a:r>
              <a:rPr lang="fr-FR" sz="1100" i="1" dirty="0">
                <a:solidFill>
                  <a:srgbClr val="3B2962"/>
                </a:solidFill>
                <a:ea typeface="Righteous" charset="0"/>
                <a:cs typeface="Righteous" charset="0"/>
              </a:rPr>
              <a:t> 19</a:t>
            </a:r>
            <a:r>
              <a:rPr lang="en-US" sz="1100" i="1" baseline="30000" dirty="0" err="1">
                <a:solidFill>
                  <a:srgbClr val="3B2962"/>
                </a:solidFill>
                <a:ea typeface="Avenir Next" charset="0"/>
                <a:cs typeface="Avenir Next" charset="0"/>
              </a:rPr>
              <a:t>th</a:t>
            </a:r>
            <a:r>
              <a:rPr lang="en-US" sz="1100" i="1" dirty="0">
                <a:solidFill>
                  <a:srgbClr val="3B2962"/>
                </a:solidFill>
                <a:ea typeface="Avenir Next" charset="0"/>
                <a:cs typeface="Avenir Next" charset="0"/>
              </a:rPr>
              <a:t>, 2017</a:t>
            </a:r>
            <a:endParaRPr lang="fr-FR" dirty="0">
              <a:solidFill>
                <a:srgbClr val="25B877"/>
              </a:solidFill>
            </a:endParaRPr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488158"/>
            <a:ext cx="8229600" cy="1143000"/>
          </a:xfrm>
        </p:spPr>
        <p:txBody>
          <a:bodyPr/>
          <a:lstStyle/>
          <a:p>
            <a:r>
              <a:rPr lang="en-CA" sz="3800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Policy Development and Research</a:t>
            </a:r>
            <a:endParaRPr lang="en-CA" sz="3800" dirty="0">
              <a:solidFill>
                <a:srgbClr val="3B2962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pic>
        <p:nvPicPr>
          <p:cNvPr id="15365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36641" y="6005513"/>
            <a:ext cx="1304806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1707836"/>
            <a:ext cx="4712993" cy="416068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860032" y="1882233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ctr">
              <a:buFont typeface="Arial" charset="0"/>
              <a:buChar char="•"/>
            </a:pPr>
            <a:r>
              <a:rPr lang="en-CA" b="1" dirty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Permanent committees</a:t>
            </a:r>
          </a:p>
          <a:p>
            <a:pPr marL="285750" indent="-285750" algn="ctr">
              <a:buFont typeface="Arial" charset="0"/>
              <a:buChar char="•"/>
            </a:pPr>
            <a:endParaRPr lang="en-CA" b="1" dirty="0">
              <a:solidFill>
                <a:srgbClr val="3B2962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marL="285750" indent="-285750" algn="ctr">
              <a:buFont typeface="Arial" charset="0"/>
              <a:buChar char="•"/>
            </a:pPr>
            <a:r>
              <a:rPr lang="en-CA" b="1" dirty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Members and observers</a:t>
            </a:r>
          </a:p>
          <a:p>
            <a:pPr marL="285750" indent="-285750" algn="ctr">
              <a:buFont typeface="Arial" charset="0"/>
              <a:buChar char="•"/>
            </a:pPr>
            <a:endParaRPr lang="en-CA" b="1" dirty="0">
              <a:solidFill>
                <a:srgbClr val="3B2962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marL="285750" indent="-285750" algn="ctr">
              <a:buFont typeface="Arial" charset="0"/>
              <a:buChar char="•"/>
            </a:pPr>
            <a:r>
              <a:rPr lang="en-CA" b="1" dirty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Decisions by consensus</a:t>
            </a:r>
          </a:p>
          <a:p>
            <a:pPr marL="0" indent="0">
              <a:buFont typeface="Wingdings" pitchFamily="-104" charset="2"/>
              <a:buNone/>
            </a:pPr>
            <a:endParaRPr lang="en-CA" b="1" dirty="0">
              <a:solidFill>
                <a:srgbClr val="3B2962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marL="0" indent="0">
              <a:buFont typeface="Wingdings" pitchFamily="-104" charset="2"/>
              <a:buNone/>
            </a:pPr>
            <a:endParaRPr lang="en-CA" b="1" dirty="0">
              <a:solidFill>
                <a:srgbClr val="3B2962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marL="0" indent="0">
              <a:buFont typeface="Wingdings" pitchFamily="-104" charset="2"/>
              <a:buNone/>
            </a:pPr>
            <a:endParaRPr lang="en-CA" b="1" dirty="0">
              <a:solidFill>
                <a:srgbClr val="3B2962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marL="0" indent="0" algn="ctr">
              <a:buFont typeface="Wingdings" pitchFamily="-104" charset="2"/>
              <a:buNone/>
            </a:pPr>
            <a:r>
              <a:rPr lang="en-CA" b="1" dirty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Voting system : Double majority</a:t>
            </a:r>
          </a:p>
          <a:p>
            <a:pPr marL="0" indent="0">
              <a:buFont typeface="Wingdings" pitchFamily="-104" charset="2"/>
              <a:buNone/>
            </a:pPr>
            <a:endParaRPr lang="en-CA" b="1" dirty="0">
              <a:solidFill>
                <a:srgbClr val="3B2962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marL="0" indent="0">
              <a:buFont typeface="Wingdings" pitchFamily="-104" charset="2"/>
              <a:buNone/>
            </a:pPr>
            <a:endParaRPr lang="en-CA" b="1" dirty="0">
              <a:solidFill>
                <a:srgbClr val="3B2962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marL="0" indent="0">
              <a:buFont typeface="Wingdings" pitchFamily="-104" charset="2"/>
              <a:buNone/>
            </a:pPr>
            <a:endParaRPr lang="en-CA" b="1" dirty="0">
              <a:solidFill>
                <a:srgbClr val="3B2962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marL="0" indent="0" algn="ctr">
              <a:buFont typeface="Wingdings" pitchFamily="-104" charset="2"/>
              <a:buNone/>
            </a:pPr>
            <a:r>
              <a:rPr lang="en-CA" b="1" dirty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New structure : Specific Work Committee</a:t>
            </a:r>
            <a:endParaRPr lang="en-CA" b="1" dirty="0">
              <a:solidFill>
                <a:srgbClr val="3B2962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69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29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8"/>
          <p:cNvSpPr>
            <a:spLocks noChangeArrowheads="1"/>
          </p:cNvSpPr>
          <p:nvPr/>
        </p:nvSpPr>
        <p:spPr bwMode="auto">
          <a:xfrm>
            <a:off x="2051720" y="2780928"/>
            <a:ext cx="537051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6000" b="1" dirty="0" smtClean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Issues we are working on</a:t>
            </a:r>
            <a:endParaRPr lang="en-US" sz="6000" b="1" dirty="0">
              <a:solidFill>
                <a:schemeClr val="bg1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397" y="404664"/>
            <a:ext cx="6249158" cy="5956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78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5"/>
          <p:cNvSpPr>
            <a:spLocks noChangeArrowheads="1"/>
          </p:cNvSpPr>
          <p:nvPr/>
        </p:nvSpPr>
        <p:spPr bwMode="auto">
          <a:xfrm>
            <a:off x="460375" y="6111875"/>
            <a:ext cx="213518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1100" i="1" dirty="0" err="1">
                <a:solidFill>
                  <a:srgbClr val="3B2962"/>
                </a:solidFill>
                <a:ea typeface="Righteous" charset="0"/>
                <a:cs typeface="Righteous" charset="0"/>
              </a:rPr>
              <a:t>October</a:t>
            </a:r>
            <a:r>
              <a:rPr lang="fr-FR" sz="1100" i="1" dirty="0">
                <a:solidFill>
                  <a:srgbClr val="3B2962"/>
                </a:solidFill>
                <a:ea typeface="Righteous" charset="0"/>
                <a:cs typeface="Righteous" charset="0"/>
              </a:rPr>
              <a:t> 19</a:t>
            </a:r>
            <a:r>
              <a:rPr lang="en-US" sz="1100" i="1" baseline="30000" dirty="0" err="1">
                <a:solidFill>
                  <a:srgbClr val="3B2962"/>
                </a:solidFill>
                <a:ea typeface="Avenir Next" charset="0"/>
                <a:cs typeface="Avenir Next" charset="0"/>
              </a:rPr>
              <a:t>th</a:t>
            </a:r>
            <a:r>
              <a:rPr lang="en-US" sz="1100" i="1" dirty="0">
                <a:solidFill>
                  <a:srgbClr val="3B2962"/>
                </a:solidFill>
                <a:ea typeface="Avenir Next" charset="0"/>
                <a:cs typeface="Avenir Next" charset="0"/>
              </a:rPr>
              <a:t>, 2017</a:t>
            </a:r>
            <a:endParaRPr lang="fr-FR" dirty="0">
              <a:solidFill>
                <a:srgbClr val="25B877"/>
              </a:solidFill>
            </a:endParaRPr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488158"/>
            <a:ext cx="8229600" cy="1143000"/>
          </a:xfrm>
        </p:spPr>
        <p:txBody>
          <a:bodyPr/>
          <a:lstStyle/>
          <a:p>
            <a:r>
              <a:rPr lang="en-CA" sz="3800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Sexual Violence on Campuses</a:t>
            </a:r>
            <a:endParaRPr lang="en-CA" sz="3800" dirty="0">
              <a:solidFill>
                <a:srgbClr val="3B2962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pic>
        <p:nvPicPr>
          <p:cNvPr id="15365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36641" y="6005513"/>
            <a:ext cx="1304806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457200" y="1707836"/>
            <a:ext cx="853244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2300" b="1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Brief submitted during the consultations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2300" b="1" dirty="0" smtClean="0">
              <a:solidFill>
                <a:srgbClr val="3B2962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2300" b="1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17 recommendations</a:t>
            </a:r>
            <a:r>
              <a:rPr lang="en-CA" sz="2300" b="1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 for the upcoming bill</a:t>
            </a:r>
          </a:p>
          <a:p>
            <a:pPr marL="342900" marR="0" lvl="0" indent="-3429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CA" sz="2300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Distinct, recurrent and indexed funding</a:t>
            </a:r>
          </a:p>
          <a:p>
            <a:pPr marL="342900" marR="0" lvl="0" indent="-3429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CA" sz="2300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Sanctions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b="1" dirty="0" smtClean="0">
              <a:solidFill>
                <a:srgbClr val="3B2962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2300" b="1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Without a yes, it’s a no! &amp; Our Turn</a:t>
            </a:r>
            <a:endParaRPr lang="en-CA" sz="2300" dirty="0">
              <a:solidFill>
                <a:srgbClr val="3B2962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96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800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Mental Health on Campuses</a:t>
            </a:r>
            <a:endParaRPr lang="en-CA" sz="3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r>
              <a:rPr lang="en-CA" sz="2300" b="1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Specific work committee</a:t>
            </a:r>
          </a:p>
          <a:p>
            <a:pPr marL="0" lvl="0" indent="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endParaRPr lang="en-CA" sz="2300" b="1" dirty="0" smtClean="0">
              <a:solidFill>
                <a:srgbClr val="3B2962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marL="0" lvl="0" indent="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r>
              <a:rPr lang="en-CA" sz="2300" b="1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Quebec-wide investigation</a:t>
            </a:r>
          </a:p>
          <a:p>
            <a:pPr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CA" sz="2300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Address all the different realities</a:t>
            </a:r>
          </a:p>
          <a:p>
            <a:pPr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CA" sz="2300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Involve </a:t>
            </a:r>
            <a:r>
              <a:rPr lang="en-CA" sz="2300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all student associations</a:t>
            </a:r>
          </a:p>
          <a:p>
            <a:pPr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CA" sz="2300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Involve experts</a:t>
            </a:r>
            <a:endParaRPr lang="en-CA" sz="2300" dirty="0" smtClean="0">
              <a:solidFill>
                <a:srgbClr val="3B2962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defRPr/>
            </a:pPr>
            <a:endParaRPr lang="en-CA" sz="2300" dirty="0" smtClean="0">
              <a:solidFill>
                <a:srgbClr val="3B2962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marL="0" lvl="0" indent="0" defTabSz="914400" fontAlgn="auto"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r>
              <a:rPr lang="en-CA" sz="2300" b="1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Every program, every degree, every region</a:t>
            </a:r>
            <a:endParaRPr lang="en-CA" sz="2300" dirty="0"/>
          </a:p>
        </p:txBody>
      </p:sp>
      <p:sp>
        <p:nvSpPr>
          <p:cNvPr id="4" name="Rectangle 3"/>
          <p:cNvSpPr/>
          <p:nvPr/>
        </p:nvSpPr>
        <p:spPr>
          <a:xfrm>
            <a:off x="457200" y="6177920"/>
            <a:ext cx="125547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i="1" dirty="0" err="1">
                <a:solidFill>
                  <a:srgbClr val="3B2962"/>
                </a:solidFill>
                <a:ea typeface="Righteous" charset="0"/>
                <a:cs typeface="Righteous" charset="0"/>
              </a:rPr>
              <a:t>October</a:t>
            </a:r>
            <a:r>
              <a:rPr lang="fr-FR" sz="1100" i="1" dirty="0">
                <a:solidFill>
                  <a:srgbClr val="3B2962"/>
                </a:solidFill>
                <a:ea typeface="Righteous" charset="0"/>
                <a:cs typeface="Righteous" charset="0"/>
              </a:rPr>
              <a:t> 19</a:t>
            </a:r>
            <a:r>
              <a:rPr lang="en-US" sz="1100" i="1" baseline="30000" dirty="0" err="1">
                <a:solidFill>
                  <a:srgbClr val="3B2962"/>
                </a:solidFill>
                <a:ea typeface="Avenir Next" charset="0"/>
                <a:cs typeface="Avenir Next" charset="0"/>
              </a:rPr>
              <a:t>th</a:t>
            </a:r>
            <a:r>
              <a:rPr lang="en-US" sz="1100" i="1" dirty="0">
                <a:solidFill>
                  <a:srgbClr val="3B2962"/>
                </a:solidFill>
                <a:ea typeface="Avenir Next" charset="0"/>
                <a:cs typeface="Avenir Next" charset="0"/>
              </a:rPr>
              <a:t>, 2017</a:t>
            </a:r>
            <a:endParaRPr lang="fr-FR" sz="1100" dirty="0">
              <a:solidFill>
                <a:srgbClr val="25B877"/>
              </a:solidFill>
            </a:endParaRPr>
          </a:p>
        </p:txBody>
      </p:sp>
      <p:pic>
        <p:nvPicPr>
          <p:cNvPr id="5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36641" y="6005513"/>
            <a:ext cx="1304806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437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800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Accessibility for Indigenous Peoples</a:t>
            </a:r>
            <a:endParaRPr lang="en-CA" sz="3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r>
              <a:rPr lang="en-CA" sz="2300" b="1" dirty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Guide of best practices</a:t>
            </a:r>
          </a:p>
          <a:p>
            <a:pPr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CA" sz="2300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Stepping stone to advocate governments</a:t>
            </a:r>
          </a:p>
          <a:p>
            <a:pPr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CA" sz="2300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Relevant tool for campus associations</a:t>
            </a:r>
          </a:p>
          <a:p>
            <a:pPr marL="0" lvl="0" indent="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endParaRPr lang="en-CA" sz="2300" b="1" dirty="0">
              <a:solidFill>
                <a:srgbClr val="3B2962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marL="0" lvl="0" indent="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r>
              <a:rPr lang="en-CA" sz="2300" b="1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Need for concrete improvements</a:t>
            </a:r>
          </a:p>
          <a:p>
            <a:pPr marL="0" lvl="0" indent="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endParaRPr lang="en-CA" sz="2300" b="1" dirty="0">
              <a:solidFill>
                <a:srgbClr val="3B2962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marL="0" lvl="0" indent="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r>
              <a:rPr lang="en-CA" sz="2300" b="1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Meeting with indigenous peoples</a:t>
            </a:r>
          </a:p>
          <a:p>
            <a:pPr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CA" sz="2300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Work </a:t>
            </a:r>
            <a:r>
              <a:rPr lang="en-CA" sz="2300" u="sng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with</a:t>
            </a:r>
            <a:r>
              <a:rPr lang="en-CA" sz="2300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en-CA" sz="2300" dirty="0" smtClean="0">
                <a:solidFill>
                  <a:srgbClr val="3B2962"/>
                </a:solidFill>
                <a:latin typeface="Avenir Next" charset="0"/>
                <a:ea typeface="Avenir Next" charset="0"/>
                <a:cs typeface="Avenir Next" charset="0"/>
              </a:rPr>
              <a:t>them</a:t>
            </a:r>
          </a:p>
          <a:p>
            <a:pPr marL="0" lvl="0" indent="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endParaRPr lang="en-CA" sz="2300" b="1" dirty="0">
              <a:solidFill>
                <a:srgbClr val="3B2962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marL="0" lvl="0" indent="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endParaRPr lang="en-CA" sz="2300" dirty="0"/>
          </a:p>
        </p:txBody>
      </p:sp>
      <p:sp>
        <p:nvSpPr>
          <p:cNvPr id="4" name="Rectangle 3"/>
          <p:cNvSpPr/>
          <p:nvPr/>
        </p:nvSpPr>
        <p:spPr>
          <a:xfrm>
            <a:off x="457200" y="6177920"/>
            <a:ext cx="125547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i="1" dirty="0" err="1">
                <a:solidFill>
                  <a:srgbClr val="3B2962"/>
                </a:solidFill>
                <a:ea typeface="Righteous" charset="0"/>
                <a:cs typeface="Righteous" charset="0"/>
              </a:rPr>
              <a:t>October</a:t>
            </a:r>
            <a:r>
              <a:rPr lang="fr-FR" sz="1100" i="1" dirty="0">
                <a:solidFill>
                  <a:srgbClr val="3B2962"/>
                </a:solidFill>
                <a:ea typeface="Righteous" charset="0"/>
                <a:cs typeface="Righteous" charset="0"/>
              </a:rPr>
              <a:t> 19</a:t>
            </a:r>
            <a:r>
              <a:rPr lang="en-US" sz="1100" i="1" baseline="30000" dirty="0" err="1">
                <a:solidFill>
                  <a:srgbClr val="3B2962"/>
                </a:solidFill>
                <a:ea typeface="Avenir Next" charset="0"/>
                <a:cs typeface="Avenir Next" charset="0"/>
              </a:rPr>
              <a:t>th</a:t>
            </a:r>
            <a:r>
              <a:rPr lang="en-US" sz="1100" i="1" dirty="0">
                <a:solidFill>
                  <a:srgbClr val="3B2962"/>
                </a:solidFill>
                <a:ea typeface="Avenir Next" charset="0"/>
                <a:cs typeface="Avenir Next" charset="0"/>
              </a:rPr>
              <a:t>, 2017</a:t>
            </a:r>
            <a:endParaRPr lang="fr-FR" sz="1100" dirty="0">
              <a:solidFill>
                <a:srgbClr val="25B877"/>
              </a:solidFill>
            </a:endParaRPr>
          </a:p>
        </p:txBody>
      </p:sp>
      <p:pic>
        <p:nvPicPr>
          <p:cNvPr id="5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36641" y="6005513"/>
            <a:ext cx="1304806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7522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FAÉCUM_FINAL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R_Modele_presentation_V1" id="{AE3AA8E2-ADD5-AD4F-8C07-02E52496A315}" vid="{D083CC98-FBB0-FD42-B5A2-1D1C6157A833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FR_Modele_presentation_V1</Template>
  <TotalTime>2763</TotalTime>
  <Words>316</Words>
  <Application>Microsoft Macintosh PowerPoint</Application>
  <PresentationFormat>Présentation à l'écran (4:3)</PresentationFormat>
  <Paragraphs>102</Paragraphs>
  <Slides>13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1" baseType="lpstr">
      <vt:lpstr>Avenir Next</vt:lpstr>
      <vt:lpstr>Calibri</vt:lpstr>
      <vt:lpstr>Century Gothic</vt:lpstr>
      <vt:lpstr>ＭＳ Ｐゴシック</vt:lpstr>
      <vt:lpstr>Righteous</vt:lpstr>
      <vt:lpstr>Wingdings</vt:lpstr>
      <vt:lpstr>Arial</vt:lpstr>
      <vt:lpstr>PPT_FAÉCUM_FINAL</vt:lpstr>
      <vt:lpstr>Quebec Student Union</vt:lpstr>
      <vt:lpstr>Role &amp; Mission</vt:lpstr>
      <vt:lpstr>Membership and observers</vt:lpstr>
      <vt:lpstr>Présentation PowerPoint</vt:lpstr>
      <vt:lpstr>Policy Development and Research</vt:lpstr>
      <vt:lpstr>Présentation PowerPoint</vt:lpstr>
      <vt:lpstr>Sexual Violence on Campuses</vt:lpstr>
      <vt:lpstr>Mental Health on Campuses</vt:lpstr>
      <vt:lpstr>Accessibility for Indigenous Peoples</vt:lpstr>
      <vt:lpstr>Présentation PowerPoint</vt:lpstr>
      <vt:lpstr>Our Track Record</vt:lpstr>
      <vt:lpstr>Our Approach</vt:lpstr>
      <vt:lpstr>Présentation PowerPoint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Union étudiante du Québec</dc:title>
  <dc:creator>Utilisateur de Microsoft Office</dc:creator>
  <cp:lastModifiedBy>Utilisateur de Microsoft Office</cp:lastModifiedBy>
  <cp:revision>43</cp:revision>
  <dcterms:created xsi:type="dcterms:W3CDTF">2017-07-26T05:20:02Z</dcterms:created>
  <dcterms:modified xsi:type="dcterms:W3CDTF">2017-10-20T19:20:13Z</dcterms:modified>
</cp:coreProperties>
</file>