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7" r:id="rId2"/>
    <p:sldId id="257" r:id="rId3"/>
    <p:sldId id="261" r:id="rId4"/>
    <p:sldId id="275" r:id="rId5"/>
    <p:sldId id="284" r:id="rId6"/>
    <p:sldId id="286" r:id="rId7"/>
    <p:sldId id="287" r:id="rId8"/>
    <p:sldId id="288" r:id="rId9"/>
    <p:sldId id="266" r:id="rId10"/>
    <p:sldId id="285" r:id="rId11"/>
    <p:sldId id="282" r:id="rId12"/>
    <p:sldId id="280" r:id="rId13"/>
    <p:sldId id="262" r:id="rId14"/>
    <p:sldId id="283" r:id="rId15"/>
    <p:sldId id="290" r:id="rId16"/>
    <p:sldId id="289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7702" autoAdjust="0"/>
  </p:normalViewPr>
  <p:slideViewPr>
    <p:cSldViewPr snapToGrid="0">
      <p:cViewPr varScale="1">
        <p:scale>
          <a:sx n="103" d="100"/>
          <a:sy n="103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B8A7-6B36-419A-B3DA-A3D791B30026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92090-56A6-4E08-A8A2-0ED37DBEF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7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62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49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0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0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7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9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2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33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9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CA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8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27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7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9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2090-56A6-4E08-A8A2-0ED37DBEF3E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4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4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1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6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0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0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788E-74B7-4258-AE61-6799FA9015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EC27-0C72-4CDF-AC84-30DCCAEF2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0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www.mcgill.ca/sustainability/spf/current-projects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kim.mcgrath@mcgill.c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kim.mcgrath@mcgill.ca" TargetMode="External"/><Relationship Id="rId4" Type="http://schemas.openxmlformats.org/officeDocument/2006/relationships/hyperlink" Target="http://www.mcgill.ca/sustainability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hyperlink" Target="mailto:kim.mcgrath@mcgill.c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0" y="3454751"/>
            <a:ext cx="9144000" cy="1168758"/>
          </a:xfrm>
        </p:spPr>
        <p:txBody>
          <a:bodyPr>
            <a:normAutofit fontScale="90000"/>
          </a:bodyPr>
          <a:lstStyle/>
          <a:p>
            <a:pPr>
              <a:spcAft>
                <a:spcPts val="450"/>
              </a:spcAft>
            </a:pP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dirty="0"/>
              <a:t>You have a project idea for sustainability at McGill? </a:t>
            </a:r>
            <a:br>
              <a:rPr lang="en-US" sz="3000" b="1" dirty="0"/>
            </a:br>
            <a:r>
              <a:rPr lang="en-US" sz="975" b="1" dirty="0"/>
              <a:t/>
            </a:r>
            <a:br>
              <a:rPr lang="en-US" sz="975" b="1" dirty="0"/>
            </a:br>
            <a:r>
              <a:rPr lang="en-US" sz="3000" b="1" dirty="0"/>
              <a:t>“PUT A BIRD ON IT!”</a:t>
            </a:r>
            <a:br>
              <a:rPr lang="en-US" sz="3000" b="1" dirty="0"/>
            </a:b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7850" y="4623509"/>
            <a:ext cx="3486151" cy="1095375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00000"/>
              </a:lnSpc>
              <a:spcBef>
                <a:spcPts val="450"/>
              </a:spcBef>
            </a:pPr>
            <a:r>
              <a:rPr lang="en-US" dirty="0" smtClean="0"/>
              <a:t>February 12, 2015</a:t>
            </a:r>
          </a:p>
          <a:p>
            <a:pPr algn="l">
              <a:lnSpc>
                <a:spcPct val="100000"/>
              </a:lnSpc>
              <a:spcBef>
                <a:spcPts val="450"/>
              </a:spcBef>
            </a:pPr>
            <a:r>
              <a:rPr lang="fr-CA" dirty="0" smtClean="0"/>
              <a:t>Kim McGrath, SPF Steward &amp; </a:t>
            </a:r>
            <a:r>
              <a:rPr lang="fr-CA" dirty="0" err="1" smtClean="0"/>
              <a:t>Sustainability</a:t>
            </a:r>
            <a:r>
              <a:rPr lang="fr-CA" dirty="0" smtClean="0"/>
              <a:t> </a:t>
            </a:r>
            <a:r>
              <a:rPr lang="fr-CA" dirty="0" err="1" smtClean="0"/>
              <a:t>Officer</a:t>
            </a:r>
            <a:endParaRPr lang="fr-CA" dirty="0" smtClean="0"/>
          </a:p>
          <a:p>
            <a:pPr algn="l">
              <a:lnSpc>
                <a:spcPct val="100000"/>
              </a:lnSpc>
              <a:spcBef>
                <a:spcPts val="450"/>
              </a:spcBef>
            </a:pPr>
            <a:r>
              <a:rPr lang="fr-CA" dirty="0" smtClean="0"/>
              <a:t>McGill Office of Sustainability</a:t>
            </a:r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1359782"/>
            <a:ext cx="8220075" cy="1515576"/>
          </a:xfrm>
          <a:prstGeom prst="rect">
            <a:avLst/>
          </a:prstGeom>
        </p:spPr>
      </p:pic>
      <p:pic>
        <p:nvPicPr>
          <p:cNvPr id="14" name="Picture 2" descr="I:\SUSTAINABILITY\Pictures\Logos\Sustainability at McGill graphics\Sustainability-logo_Bilingual-mediu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963" y="4752845"/>
            <a:ext cx="1543050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0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92065"/>
            <a:ext cx="91440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37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Shut Your Sash (SP0041 – 7.7K)</a:t>
            </a:r>
            <a:endParaRPr lang="en-US" sz="375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3387" y="1593105"/>
            <a:ext cx="8277225" cy="29637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/>
              <a:t>McGill Issue: </a:t>
            </a:r>
            <a:r>
              <a:rPr lang="en-US" sz="1500" dirty="0"/>
              <a:t>1 open fume </a:t>
            </a:r>
            <a:r>
              <a:rPr lang="en-US" sz="1500" dirty="0"/>
              <a:t>hood </a:t>
            </a:r>
            <a:r>
              <a:rPr lang="en-US" sz="1500" dirty="0"/>
              <a:t>= yearly energy of 4 </a:t>
            </a:r>
            <a:r>
              <a:rPr lang="en-US" sz="1500" dirty="0"/>
              <a:t>Canadian </a:t>
            </a:r>
            <a:r>
              <a:rPr lang="en-US" sz="1500" dirty="0"/>
              <a:t>households = 3.5 </a:t>
            </a:r>
            <a:r>
              <a:rPr lang="en-US" sz="1500" dirty="0"/>
              <a:t>trees to neutralize </a:t>
            </a:r>
            <a:r>
              <a:rPr lang="en-US" sz="1500" dirty="0"/>
              <a:t>emitted GHG!</a:t>
            </a:r>
          </a:p>
          <a:p>
            <a:r>
              <a:rPr lang="en-US" sz="1500" b="1" dirty="0"/>
              <a:t>Goal: </a:t>
            </a:r>
            <a:r>
              <a:rPr lang="en-US" sz="1500" dirty="0"/>
              <a:t>Campaign to educate and elicit a behavioral change concerning the use of chemical fume hoods within various McGill laboratories (Bellini and Goodman Cancer Centre). </a:t>
            </a:r>
          </a:p>
          <a:p>
            <a:r>
              <a:rPr lang="en-US" sz="1500" b="1" dirty="0"/>
              <a:t>Objective:</a:t>
            </a:r>
            <a:r>
              <a:rPr lang="en-US" sz="1500" dirty="0"/>
              <a:t> Increase the awareness of the lab users and change their </a:t>
            </a:r>
            <a:r>
              <a:rPr lang="en-US" sz="1500" dirty="0" err="1"/>
              <a:t>behaviour</a:t>
            </a:r>
            <a:r>
              <a:rPr lang="en-US" sz="1500" dirty="0"/>
              <a:t> over the time of the SPF project. </a:t>
            </a:r>
          </a:p>
          <a:p>
            <a:r>
              <a:rPr lang="en-US" sz="1500" b="1" dirty="0"/>
              <a:t>Desired Impact/Outcome:</a:t>
            </a:r>
            <a:r>
              <a:rPr lang="en-US" sz="1500" dirty="0"/>
              <a:t> Lower </a:t>
            </a:r>
            <a:r>
              <a:rPr lang="en-US" sz="1500" dirty="0"/>
              <a:t>energy use and cost reductions within this building. </a:t>
            </a:r>
          </a:p>
          <a:p>
            <a:r>
              <a:rPr lang="en-US" sz="1500" b="1" dirty="0"/>
              <a:t>Activities: </a:t>
            </a:r>
          </a:p>
          <a:p>
            <a:pPr lvl="1">
              <a:buFontTx/>
              <a:buChar char="-"/>
            </a:pPr>
            <a:r>
              <a:rPr lang="en-US" sz="1500" dirty="0"/>
              <a:t>Going from lab-to-lab </a:t>
            </a:r>
            <a:r>
              <a:rPr lang="en-US" sz="1500" dirty="0"/>
              <a:t>explaining </a:t>
            </a:r>
            <a:r>
              <a:rPr lang="en-US" sz="1500" dirty="0"/>
              <a:t>the issue and organized contest measuring the hood </a:t>
            </a:r>
            <a:r>
              <a:rPr lang="en-US" sz="1500" dirty="0"/>
              <a:t>heights and </a:t>
            </a:r>
            <a:r>
              <a:rPr lang="en-US" sz="1500" dirty="0"/>
              <a:t>offering pizza to the </a:t>
            </a:r>
            <a:r>
              <a:rPr lang="en-US" sz="1500" dirty="0"/>
              <a:t>lab with the lowest </a:t>
            </a:r>
            <a:r>
              <a:rPr lang="en-US" sz="1500" dirty="0"/>
              <a:t>height, using stickers/posters (‘Shut Your Sash’ campaign).</a:t>
            </a:r>
            <a:endParaRPr lang="en-US" sz="1500" dirty="0"/>
          </a:p>
          <a:p>
            <a:r>
              <a:rPr lang="en-US" sz="1500" b="1" dirty="0"/>
              <a:t>Some Results: </a:t>
            </a:r>
          </a:p>
          <a:p>
            <a:pPr lvl="1">
              <a:buFontTx/>
              <a:buChar char="-"/>
            </a:pPr>
            <a:r>
              <a:rPr lang="en-US" sz="1500" dirty="0"/>
              <a:t>Yearly </a:t>
            </a:r>
            <a:r>
              <a:rPr lang="en-US" sz="1500" dirty="0"/>
              <a:t>energy consumption of the building significantly </a:t>
            </a:r>
            <a:r>
              <a:rPr lang="en-US" sz="1500" dirty="0"/>
              <a:t>reduced + project team spoke with over </a:t>
            </a:r>
            <a:r>
              <a:rPr lang="en-US" sz="1500" dirty="0"/>
              <a:t>250 </a:t>
            </a:r>
            <a:r>
              <a:rPr lang="en-US" sz="1500" dirty="0"/>
              <a:t>persons, developing network.</a:t>
            </a:r>
          </a:p>
          <a:p>
            <a:pPr lvl="1">
              <a:buFontTx/>
              <a:buChar char="-"/>
            </a:pPr>
            <a:r>
              <a:rPr lang="en-US" sz="1500" dirty="0"/>
              <a:t>Project lead spoke directly to over 250 members, still in contact with individuals about </a:t>
            </a:r>
            <a:r>
              <a:rPr lang="en-US" sz="1500" dirty="0" smtClean="0"/>
              <a:t>the campaign </a:t>
            </a:r>
            <a:r>
              <a:rPr lang="en-US" sz="1500" dirty="0"/>
              <a:t>and the sashes were still found closed many months after the project was over.</a:t>
            </a:r>
          </a:p>
          <a:p>
            <a:pPr lvl="1">
              <a:buFontTx/>
              <a:buChar char="-"/>
            </a:pPr>
            <a:r>
              <a:rPr lang="en-US" sz="1500" dirty="0"/>
              <a:t>McGill Health &amp; Safety Services was involved, raising awareness during their mandatory </a:t>
            </a:r>
            <a:r>
              <a:rPr lang="en-US" sz="1500" dirty="0" smtClean="0"/>
              <a:t>fume </a:t>
            </a:r>
            <a:r>
              <a:rPr lang="en-US" sz="1500" dirty="0"/>
              <a:t>hood safety sessions </a:t>
            </a:r>
            <a:r>
              <a:rPr lang="en-US" sz="1500" dirty="0">
                <a:sym typeface="Wingdings" pitchFamily="2" charset="2"/>
              </a:rPr>
              <a:t></a:t>
            </a:r>
            <a:r>
              <a:rPr lang="en-US" sz="1500" dirty="0"/>
              <a:t> to expand to more buildings on McGill campus.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447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88105"/>
            <a:ext cx="91440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37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Residences Anti-Oppression </a:t>
            </a:r>
            <a:r>
              <a:rPr lang="en-US" sz="3750" b="1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Programme</a:t>
            </a:r>
            <a:endParaRPr lang="en-US" sz="375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37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(SP0126 – 60K)</a:t>
            </a:r>
            <a:endParaRPr lang="en-US" sz="375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4206" y="1482277"/>
            <a:ext cx="8277225" cy="37522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/>
              <a:t>McGill Issue: </a:t>
            </a:r>
            <a:r>
              <a:rPr lang="en-CA" sz="1500" dirty="0"/>
              <a:t>20% of students experiencing ‘somewhat to very much’ discrimination on any basis, whether due to language, race, ability, gender, etc. Particularly hard for 1</a:t>
            </a:r>
            <a:r>
              <a:rPr lang="en-CA" sz="1500" baseline="30000" dirty="0"/>
              <a:t>st</a:t>
            </a:r>
            <a:r>
              <a:rPr lang="en-CA" sz="1500" dirty="0"/>
              <a:t> year students as they live transition to university. </a:t>
            </a:r>
          </a:p>
          <a:p>
            <a:r>
              <a:rPr lang="en-US" sz="1500" b="1" dirty="0"/>
              <a:t>Goal:</a:t>
            </a:r>
            <a:r>
              <a:rPr lang="en-CA" sz="1500" dirty="0"/>
              <a:t> </a:t>
            </a:r>
            <a:r>
              <a:rPr lang="en-US" sz="1500" dirty="0"/>
              <a:t>Extending and </a:t>
            </a:r>
            <a:r>
              <a:rPr lang="en-US" sz="1500" dirty="0" err="1"/>
              <a:t>nuancing</a:t>
            </a:r>
            <a:r>
              <a:rPr lang="en-US" sz="1500" dirty="0"/>
              <a:t> their understandings of race, gender, ability, class, etc., e</a:t>
            </a:r>
            <a:r>
              <a:rPr lang="en-CA" sz="1500" dirty="0"/>
              <a:t>quip 1</a:t>
            </a:r>
            <a:r>
              <a:rPr lang="en-CA" sz="1500" baseline="30000" dirty="0"/>
              <a:t>st</a:t>
            </a:r>
            <a:r>
              <a:rPr lang="en-CA" sz="1500" dirty="0"/>
              <a:t> year resident students, live-in student staff and professional staff with the tools and knowledge to effectively and proactively address issues of discrimination and harassment as they arise.</a:t>
            </a:r>
            <a:endParaRPr lang="en-US" sz="1500" dirty="0"/>
          </a:p>
          <a:p>
            <a:r>
              <a:rPr lang="en-US" sz="1500" b="1" dirty="0"/>
              <a:t>Some Objectives: </a:t>
            </a:r>
            <a:r>
              <a:rPr lang="en-US" sz="1500" dirty="0"/>
              <a:t>By May 2015, b</a:t>
            </a:r>
            <a:r>
              <a:rPr lang="en-CA" sz="1500" dirty="0" err="1"/>
              <a:t>uild</a:t>
            </a:r>
            <a:r>
              <a:rPr lang="en-CA" sz="1500" dirty="0"/>
              <a:t>-on existing anti-oppression training; compile and improve upon anti-oppression resources for all resident students &amp; staff and make them permanently available; create a residence Equity Policy; develop an ‘Equity &amp; Residence Life at McGill’ report template; etc.</a:t>
            </a:r>
            <a:endParaRPr lang="en-US" sz="1500" dirty="0"/>
          </a:p>
          <a:p>
            <a:r>
              <a:rPr lang="en-US" sz="1500" b="1" dirty="0"/>
              <a:t>Desired Impact/Outcome:</a:t>
            </a:r>
            <a:r>
              <a:rPr lang="en-US" sz="1500" dirty="0"/>
              <a:t> Higher sensitivity to and lower number of discrimination and harassment issues/cases.</a:t>
            </a:r>
            <a:endParaRPr lang="en-US" sz="1500" dirty="0"/>
          </a:p>
          <a:p>
            <a:r>
              <a:rPr lang="en-US" sz="1500" b="1" dirty="0"/>
              <a:t>Activities: </a:t>
            </a:r>
            <a:r>
              <a:rPr lang="en-CA" sz="1500" dirty="0"/>
              <a:t>Trainings development and provision, workshops, discussion groups, movie screenings, etc.</a:t>
            </a:r>
            <a:endParaRPr lang="en-US" sz="1500" dirty="0"/>
          </a:p>
          <a:p>
            <a:r>
              <a:rPr lang="en-US" sz="1500" b="1" dirty="0"/>
              <a:t>Some Results: </a:t>
            </a:r>
          </a:p>
          <a:p>
            <a:pPr marL="531019">
              <a:spcBef>
                <a:spcPts val="375"/>
              </a:spcBef>
              <a:buFontTx/>
              <a:buChar char="-"/>
            </a:pPr>
            <a:r>
              <a:rPr lang="en-CA" sz="1500" dirty="0"/>
              <a:t>All Residence Life staff and student staff received anti-oppression training prior to move-in. </a:t>
            </a:r>
          </a:p>
          <a:p>
            <a:pPr marL="531019">
              <a:spcBef>
                <a:spcPts val="375"/>
              </a:spcBef>
              <a:buFontTx/>
              <a:buChar char="-"/>
            </a:pPr>
            <a:r>
              <a:rPr lang="en-CA" sz="1500" dirty="0"/>
              <a:t>Multiple staff were trained to deliver various trainings (Anti-Oppression 101, Inclusive Event Planning, etc.). </a:t>
            </a:r>
          </a:p>
          <a:p>
            <a:pPr marL="531019">
              <a:spcBef>
                <a:spcPts val="375"/>
              </a:spcBef>
              <a:buFontTx/>
              <a:buChar char="-"/>
            </a:pPr>
            <a:r>
              <a:rPr lang="en-CA" sz="1500" dirty="0" err="1"/>
              <a:t>Rez</a:t>
            </a:r>
            <a:r>
              <a:rPr lang="en-CA" sz="1500" dirty="0"/>
              <a:t> Project expanding to include workshops on race and on mental health, these workshops also having been translated into French.</a:t>
            </a:r>
          </a:p>
          <a:p>
            <a:pPr marL="531019">
              <a:spcBef>
                <a:spcPts val="375"/>
              </a:spcBef>
              <a:buFontTx/>
              <a:buChar char="-"/>
            </a:pPr>
            <a:r>
              <a:rPr lang="en-CA" sz="1500" dirty="0"/>
              <a:t>Coordinated with </a:t>
            </a:r>
            <a:r>
              <a:rPr lang="en-CA" sz="1500" dirty="0" err="1"/>
              <a:t>MyACCESS</a:t>
            </a:r>
            <a:r>
              <a:rPr lang="en-CA" sz="1500" dirty="0"/>
              <a:t>  (from the Office for Students with Disabilities) and the McGill Writing Centre to provide service hours directly in residences.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252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387" y="505144"/>
            <a:ext cx="5915025" cy="994172"/>
          </a:xfrm>
        </p:spPr>
        <p:txBody>
          <a:bodyPr>
            <a:normAutofit/>
          </a:bodyPr>
          <a:lstStyle/>
          <a:p>
            <a:r>
              <a:rPr lang="en-US" sz="3750" b="1" dirty="0"/>
              <a:t>IV. </a:t>
            </a:r>
            <a:r>
              <a:rPr lang="en-US" sz="3750" b="1" dirty="0"/>
              <a:t>	Examples – More Ideas</a:t>
            </a:r>
            <a:endParaRPr lang="en-US" sz="375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49" y="387861"/>
            <a:ext cx="985838" cy="10144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3306" y="5595969"/>
            <a:ext cx="9050694" cy="38050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Categories of the McGill Vision 2020 Sustainability </a:t>
            </a:r>
            <a:r>
              <a:rPr lang="en-US" sz="1800" b="1" dirty="0" smtClean="0"/>
              <a:t>Strategy</a:t>
            </a:r>
          </a:p>
          <a:p>
            <a:pPr marL="0" indent="0" algn="ctr">
              <a:buNone/>
            </a:pPr>
            <a:r>
              <a:rPr lang="fr-CA" sz="1800" b="1" dirty="0" smtClean="0"/>
              <a:t>+ </a:t>
            </a:r>
            <a:r>
              <a:rPr lang="fr-CA" sz="1800" b="1" dirty="0" err="1" smtClean="0"/>
              <a:t>see</a:t>
            </a:r>
            <a:r>
              <a:rPr lang="fr-CA" sz="1800" b="1" dirty="0" smtClean="0"/>
              <a:t> </a:t>
            </a:r>
            <a:r>
              <a:rPr lang="fr-CA" sz="1800" b="1" dirty="0" err="1" smtClean="0"/>
              <a:t>list</a:t>
            </a:r>
            <a:r>
              <a:rPr lang="fr-CA" sz="1800" b="1" dirty="0" smtClean="0"/>
              <a:t> of SPF </a:t>
            </a:r>
            <a:r>
              <a:rPr lang="fr-CA" sz="1800" b="1" dirty="0" err="1" smtClean="0"/>
              <a:t>projects</a:t>
            </a:r>
            <a:r>
              <a:rPr lang="fr-CA" sz="1800" b="1" dirty="0" smtClean="0"/>
              <a:t>: </a:t>
            </a:r>
            <a:r>
              <a:rPr lang="fr-CA" sz="1800" b="1" dirty="0" smtClean="0">
                <a:hlinkClick r:id="rId5"/>
              </a:rPr>
              <a:t>www.mcgill.ca/sustainability/spf/current-projects</a:t>
            </a:r>
            <a:r>
              <a:rPr lang="fr-CA" sz="1800" b="1" dirty="0" smtClean="0"/>
              <a:t> </a:t>
            </a:r>
            <a:endParaRPr lang="en-US" sz="1800" b="1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42" y="1499316"/>
            <a:ext cx="6061923" cy="393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6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9" y="675954"/>
            <a:ext cx="5915025" cy="994172"/>
          </a:xfrm>
        </p:spPr>
        <p:txBody>
          <a:bodyPr>
            <a:normAutofit/>
          </a:bodyPr>
          <a:lstStyle/>
          <a:p>
            <a:r>
              <a:rPr lang="en-US" sz="3750" b="1" dirty="0"/>
              <a:t>III. </a:t>
            </a:r>
            <a:r>
              <a:rPr lang="en-US" sz="3750" b="1" dirty="0"/>
              <a:t>	Application Process</a:t>
            </a:r>
            <a:endParaRPr lang="en-US" sz="375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5588" y="1670126"/>
            <a:ext cx="8225843" cy="3747538"/>
          </a:xfrm>
        </p:spPr>
        <p:txBody>
          <a:bodyPr>
            <a:normAutofit fontScale="25000" lnSpcReduction="20000"/>
          </a:bodyPr>
          <a:lstStyle/>
          <a:p>
            <a:endParaRPr lang="fr-CA" b="1" dirty="0" smtClean="0"/>
          </a:p>
          <a:p>
            <a:r>
              <a:rPr lang="fr-CA" sz="7200" b="1" dirty="0" smtClean="0"/>
              <a:t>You </a:t>
            </a:r>
            <a:r>
              <a:rPr lang="fr-CA" sz="7200" b="1" dirty="0" err="1" smtClean="0"/>
              <a:t>can</a:t>
            </a:r>
            <a:r>
              <a:rPr lang="fr-CA" sz="7200" b="1" dirty="0" smtClean="0"/>
              <a:t> </a:t>
            </a:r>
            <a:r>
              <a:rPr lang="fr-CA" sz="7200" b="1" dirty="0" err="1" smtClean="0"/>
              <a:t>apply</a:t>
            </a:r>
            <a:r>
              <a:rPr lang="fr-CA" sz="7200" b="1" dirty="0" smtClean="0"/>
              <a:t> </a:t>
            </a:r>
            <a:r>
              <a:rPr lang="fr-CA" sz="7200" b="1" dirty="0" err="1" smtClean="0"/>
              <a:t>whenever</a:t>
            </a:r>
            <a:r>
              <a:rPr lang="fr-CA" sz="7200" b="1" dirty="0" smtClean="0"/>
              <a:t> </a:t>
            </a:r>
            <a:r>
              <a:rPr lang="fr-CA" sz="7200" b="1" dirty="0" err="1" smtClean="0"/>
              <a:t>you</a:t>
            </a:r>
            <a:r>
              <a:rPr lang="fr-CA" sz="7200" b="1" dirty="0" smtClean="0"/>
              <a:t> </a:t>
            </a:r>
            <a:r>
              <a:rPr lang="fr-CA" sz="7200" b="1" dirty="0" err="1" smtClean="0"/>
              <a:t>want</a:t>
            </a:r>
            <a:r>
              <a:rPr lang="fr-CA" sz="7200" b="1" dirty="0" smtClean="0"/>
              <a:t>.</a:t>
            </a:r>
          </a:p>
          <a:p>
            <a:r>
              <a:rPr lang="fr-CA" sz="7200" b="1" dirty="0"/>
              <a:t>Plan a few </a:t>
            </a:r>
            <a:r>
              <a:rPr lang="fr-CA" sz="7200" b="1" dirty="0" err="1"/>
              <a:t>weeks</a:t>
            </a:r>
            <a:r>
              <a:rPr lang="fr-CA" sz="7200" b="1" dirty="0"/>
              <a:t>/</a:t>
            </a:r>
            <a:r>
              <a:rPr lang="fr-CA" sz="7200" b="1" dirty="0" err="1"/>
              <a:t>months</a:t>
            </a:r>
            <a:r>
              <a:rPr lang="fr-CA" sz="7200" b="1" dirty="0"/>
              <a:t> in </a:t>
            </a:r>
            <a:r>
              <a:rPr lang="fr-CA" sz="7200" b="1" dirty="0" err="1"/>
              <a:t>advance</a:t>
            </a:r>
            <a:r>
              <a:rPr lang="fr-CA" sz="7200" b="1" dirty="0"/>
              <a:t>.</a:t>
            </a:r>
          </a:p>
          <a:p>
            <a:r>
              <a:rPr lang="fr-CA" sz="7200" b="1" dirty="0" err="1" smtClean="0"/>
              <a:t>Updated</a:t>
            </a:r>
            <a:r>
              <a:rPr lang="fr-CA" sz="7200" b="1" dirty="0" smtClean="0"/>
              <a:t> application </a:t>
            </a:r>
            <a:r>
              <a:rPr lang="fr-CA" sz="7200" b="1" dirty="0" err="1" smtClean="0"/>
              <a:t>tools</a:t>
            </a:r>
            <a:r>
              <a:rPr lang="fr-CA" sz="7200" b="1" dirty="0" smtClean="0"/>
              <a:t> online in March - contact me for </a:t>
            </a:r>
            <a:r>
              <a:rPr lang="fr-CA" sz="7200" b="1" dirty="0" err="1" smtClean="0"/>
              <a:t>starting</a:t>
            </a:r>
            <a:r>
              <a:rPr lang="fr-CA" sz="7200" b="1" dirty="0" smtClean="0"/>
              <a:t> by </a:t>
            </a:r>
            <a:r>
              <a:rPr lang="fr-CA" sz="7200" b="1" dirty="0" err="1" smtClean="0"/>
              <a:t>then</a:t>
            </a:r>
            <a:r>
              <a:rPr lang="fr-CA" sz="7200" b="1" dirty="0" smtClean="0"/>
              <a:t>: </a:t>
            </a:r>
            <a:r>
              <a:rPr lang="fr-CA" sz="7200" dirty="0" smtClean="0">
                <a:hlinkClick r:id="rId4"/>
              </a:rPr>
              <a:t>kim.mcgrath@mcgill.ca</a:t>
            </a:r>
            <a:r>
              <a:rPr lang="fr-CA" sz="7200" dirty="0" smtClean="0"/>
              <a:t> </a:t>
            </a:r>
          </a:p>
          <a:p>
            <a:pPr algn="ctr">
              <a:buNone/>
            </a:pPr>
            <a:endParaRPr lang="fr-CA" sz="6200" b="1" dirty="0"/>
          </a:p>
          <a:p>
            <a:pPr algn="ctr">
              <a:buNone/>
            </a:pPr>
            <a:r>
              <a:rPr lang="fr-CA" sz="8000" b="1" dirty="0"/>
              <a:t>2 STAGES:</a:t>
            </a:r>
          </a:p>
          <a:p>
            <a:endParaRPr lang="en-CA" sz="6200" b="1" dirty="0"/>
          </a:p>
          <a:p>
            <a:pPr marL="404813" indent="-404813">
              <a:buAutoNum type="arabicParenR"/>
            </a:pPr>
            <a:r>
              <a:rPr lang="en-CA" sz="8000" b="1" dirty="0"/>
              <a:t>‘Project Overview’</a:t>
            </a:r>
          </a:p>
          <a:p>
            <a:pPr marL="747713" lvl="1" indent="-404813">
              <a:buFontTx/>
              <a:buChar char="-"/>
            </a:pPr>
            <a:endParaRPr lang="fr-CA" sz="6200" dirty="0"/>
          </a:p>
          <a:p>
            <a:pPr marL="747713" lvl="1" indent="-404813">
              <a:spcAft>
                <a:spcPts val="600"/>
              </a:spcAft>
              <a:buFontTx/>
              <a:buChar char="-"/>
            </a:pPr>
            <a:r>
              <a:rPr lang="fr-CA" sz="7200" dirty="0"/>
              <a:t>Basic team info + open </a:t>
            </a:r>
            <a:r>
              <a:rPr lang="fr-CA" sz="7200" dirty="0" err="1"/>
              <a:t>Qs</a:t>
            </a:r>
            <a:r>
              <a:rPr lang="fr-CA" sz="7200" dirty="0"/>
              <a:t> to </a:t>
            </a:r>
            <a:r>
              <a:rPr lang="fr-CA" sz="7200" dirty="0" err="1"/>
              <a:t>verify</a:t>
            </a:r>
            <a:r>
              <a:rPr lang="fr-CA" sz="7200" dirty="0"/>
              <a:t> </a:t>
            </a:r>
            <a:r>
              <a:rPr lang="fr-CA" sz="7200" dirty="0" err="1"/>
              <a:t>that</a:t>
            </a:r>
            <a:r>
              <a:rPr lang="fr-CA" sz="7200" dirty="0"/>
              <a:t> the </a:t>
            </a:r>
            <a:r>
              <a:rPr lang="fr-CA" sz="7200" dirty="0" err="1"/>
              <a:t>project</a:t>
            </a:r>
            <a:r>
              <a:rPr lang="fr-CA" sz="7200" dirty="0"/>
              <a:t> </a:t>
            </a:r>
            <a:r>
              <a:rPr lang="fr-CA" sz="7200" dirty="0" err="1"/>
              <a:t>aligns</a:t>
            </a:r>
            <a:r>
              <a:rPr lang="fr-CA" sz="7200" dirty="0"/>
              <a:t> a minimum </a:t>
            </a:r>
            <a:r>
              <a:rPr lang="fr-CA" sz="7200" dirty="0" err="1"/>
              <a:t>with</a:t>
            </a:r>
            <a:r>
              <a:rPr lang="fr-CA" sz="7200" dirty="0"/>
              <a:t> the </a:t>
            </a:r>
            <a:r>
              <a:rPr lang="fr-CA" sz="7200" dirty="0" err="1"/>
              <a:t>criteria</a:t>
            </a:r>
            <a:r>
              <a:rPr lang="fr-CA" sz="7200" dirty="0"/>
              <a:t>.</a:t>
            </a:r>
          </a:p>
          <a:p>
            <a:pPr marL="747713" lvl="1" indent="-404813">
              <a:spcAft>
                <a:spcPts val="600"/>
              </a:spcAft>
              <a:buFontTx/>
              <a:buChar char="-"/>
            </a:pPr>
            <a:r>
              <a:rPr lang="fr-CA" sz="7200" dirty="0" smtClean="0"/>
              <a:t>SPF </a:t>
            </a:r>
            <a:r>
              <a:rPr lang="fr-CA" sz="7200" dirty="0"/>
              <a:t>Steward &amp; SPF Administrator </a:t>
            </a:r>
            <a:r>
              <a:rPr lang="fr-CA" sz="7200" dirty="0" err="1"/>
              <a:t>provide</a:t>
            </a:r>
            <a:r>
              <a:rPr lang="fr-CA" sz="7200" dirty="0"/>
              <a:t> feedback and/or </a:t>
            </a:r>
            <a:r>
              <a:rPr lang="fr-CA" sz="7200" dirty="0" err="1"/>
              <a:t>ideas</a:t>
            </a:r>
            <a:r>
              <a:rPr lang="fr-CA" sz="7200" dirty="0"/>
              <a:t> </a:t>
            </a:r>
            <a:r>
              <a:rPr lang="fr-CA" sz="7200" dirty="0" err="1"/>
              <a:t>where</a:t>
            </a:r>
            <a:r>
              <a:rPr lang="fr-CA" sz="7200" dirty="0"/>
              <a:t> </a:t>
            </a:r>
            <a:r>
              <a:rPr lang="fr-CA" sz="7200" dirty="0" err="1"/>
              <a:t>needed</a:t>
            </a:r>
            <a:r>
              <a:rPr lang="fr-CA" sz="7200" dirty="0"/>
              <a:t>.</a:t>
            </a:r>
          </a:p>
          <a:p>
            <a:pPr marL="747713" lvl="1" indent="-404813">
              <a:spcAft>
                <a:spcPts val="600"/>
              </a:spcAft>
              <a:buFontTx/>
              <a:buChar char="-"/>
            </a:pPr>
            <a:r>
              <a:rPr lang="fr-CA" sz="7200" dirty="0" smtClean="0"/>
              <a:t>'Project </a:t>
            </a:r>
            <a:r>
              <a:rPr lang="fr-CA" sz="7200" dirty="0" err="1"/>
              <a:t>Overview</a:t>
            </a:r>
            <a:r>
              <a:rPr lang="fr-CA" sz="7200" dirty="0"/>
              <a:t>' </a:t>
            </a:r>
            <a:r>
              <a:rPr lang="fr-CA" sz="7200" dirty="0" err="1"/>
              <a:t>modified</a:t>
            </a:r>
            <a:r>
              <a:rPr lang="fr-CA" sz="7200" dirty="0"/>
              <a:t> if </a:t>
            </a:r>
            <a:r>
              <a:rPr lang="fr-CA" sz="7200" dirty="0" err="1"/>
              <a:t>needed</a:t>
            </a:r>
            <a:r>
              <a:rPr lang="fr-CA" sz="7200" dirty="0"/>
              <a:t>.</a:t>
            </a:r>
          </a:p>
          <a:p>
            <a:pPr marL="747713" lvl="1" indent="-404813">
              <a:spcAft>
                <a:spcPts val="600"/>
              </a:spcAft>
              <a:buFontTx/>
              <a:buChar char="-"/>
            </a:pPr>
            <a:r>
              <a:rPr lang="fr-CA" sz="7200" dirty="0" err="1" smtClean="0"/>
              <a:t>Then</a:t>
            </a:r>
            <a:r>
              <a:rPr lang="fr-CA" sz="7200" dirty="0" smtClean="0"/>
              <a:t> </a:t>
            </a:r>
            <a:r>
              <a:rPr lang="fr-CA" sz="7200" dirty="0"/>
              <a:t>the SPF Steward &amp; the SPF Administrator </a:t>
            </a:r>
            <a:r>
              <a:rPr lang="fr-CA" sz="7200" dirty="0" err="1"/>
              <a:t>give</a:t>
            </a:r>
            <a:r>
              <a:rPr lang="fr-CA" sz="7200" dirty="0"/>
              <a:t> the ‘go’ to Stage 2</a:t>
            </a:r>
            <a:r>
              <a:rPr lang="fr-CA" sz="7200" dirty="0" smtClean="0"/>
              <a:t>.</a:t>
            </a:r>
            <a:endParaRPr lang="en-CA" sz="7200" b="1" dirty="0"/>
          </a:p>
          <a:p>
            <a:pPr marL="408385" indent="-385763">
              <a:buFont typeface="+mj-lt"/>
              <a:buAutoNum type="arabicParenR" startAt="3"/>
            </a:pPr>
            <a:endParaRPr lang="en-CA" sz="6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47" y="601540"/>
            <a:ext cx="112871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5589" y="2073596"/>
            <a:ext cx="8225843" cy="4411180"/>
          </a:xfrm>
        </p:spPr>
        <p:txBody>
          <a:bodyPr>
            <a:normAutofit lnSpcReduction="10000"/>
          </a:bodyPr>
          <a:lstStyle/>
          <a:p>
            <a:pPr marL="404813" indent="-404813">
              <a:lnSpc>
                <a:spcPct val="110000"/>
              </a:lnSpc>
              <a:buFont typeface="+mj-lt"/>
              <a:buAutoNum type="arabicParenR" startAt="2"/>
            </a:pPr>
            <a:r>
              <a:rPr lang="en-CA" sz="2200" b="1" dirty="0"/>
              <a:t>‘Detailed Project Plan’</a:t>
            </a:r>
          </a:p>
          <a:p>
            <a:pPr marL="747713" lvl="1" indent="-404813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n-CA" sz="1800" dirty="0"/>
              <a:t>Objectives, Activities, Inputs (resources), </a:t>
            </a:r>
            <a:r>
              <a:rPr lang="en-CA" sz="1800" dirty="0"/>
              <a:t>Indicators, </a:t>
            </a:r>
            <a:r>
              <a:rPr lang="en-CA" sz="1800" dirty="0"/>
              <a:t>Risks, Timeline, Support Letters, etc. </a:t>
            </a:r>
            <a:r>
              <a:rPr lang="fr-CA" sz="1800" dirty="0"/>
              <a:t>to </a:t>
            </a:r>
            <a:r>
              <a:rPr lang="fr-CA" sz="1800" dirty="0" err="1"/>
              <a:t>specify</a:t>
            </a:r>
            <a:r>
              <a:rPr lang="fr-CA" sz="1800" dirty="0"/>
              <a:t> </a:t>
            </a:r>
            <a:r>
              <a:rPr lang="fr-CA" sz="1800" dirty="0" err="1"/>
              <a:t>project</a:t>
            </a:r>
            <a:r>
              <a:rPr lang="fr-CA" sz="1800" dirty="0"/>
              <a:t> and </a:t>
            </a:r>
            <a:r>
              <a:rPr lang="fr-CA" sz="1800" dirty="0" err="1"/>
              <a:t>verify</a:t>
            </a:r>
            <a:r>
              <a:rPr lang="fr-CA" sz="1800" dirty="0"/>
              <a:t> </a:t>
            </a:r>
            <a:r>
              <a:rPr lang="fr-CA" sz="1800" dirty="0" err="1"/>
              <a:t>that</a:t>
            </a:r>
            <a:r>
              <a:rPr lang="fr-CA" sz="1800" dirty="0"/>
              <a:t> </a:t>
            </a:r>
            <a:r>
              <a:rPr lang="fr-CA" sz="1800" dirty="0" err="1"/>
              <a:t>it</a:t>
            </a:r>
            <a:r>
              <a:rPr lang="fr-CA" sz="1800" dirty="0"/>
              <a:t> </a:t>
            </a:r>
            <a:r>
              <a:rPr lang="fr-CA" sz="1800" dirty="0" err="1"/>
              <a:t>still</a:t>
            </a:r>
            <a:r>
              <a:rPr lang="fr-CA" sz="1800" dirty="0"/>
              <a:t> </a:t>
            </a:r>
            <a:r>
              <a:rPr lang="fr-CA" sz="1800" dirty="0" err="1"/>
              <a:t>aligns</a:t>
            </a:r>
            <a:r>
              <a:rPr lang="fr-CA" sz="1800" dirty="0"/>
              <a:t> a minimum </a:t>
            </a:r>
            <a:r>
              <a:rPr lang="fr-CA" sz="1800" dirty="0" err="1"/>
              <a:t>with</a:t>
            </a:r>
            <a:r>
              <a:rPr lang="fr-CA" sz="1800" dirty="0"/>
              <a:t> the </a:t>
            </a:r>
            <a:r>
              <a:rPr lang="fr-CA" sz="1800" dirty="0" err="1"/>
              <a:t>criteria</a:t>
            </a:r>
            <a:r>
              <a:rPr lang="fr-CA" sz="1800" dirty="0"/>
              <a:t>.</a:t>
            </a:r>
          </a:p>
          <a:p>
            <a:pPr marL="747713" lvl="1" indent="-404813">
              <a:spcAft>
                <a:spcPts val="600"/>
              </a:spcAft>
              <a:buFontTx/>
              <a:buChar char="-"/>
            </a:pPr>
            <a:r>
              <a:rPr lang="fr-CA" sz="1800" dirty="0" smtClean="0"/>
              <a:t>SPF </a:t>
            </a:r>
            <a:r>
              <a:rPr lang="fr-CA" sz="1800" dirty="0"/>
              <a:t>Steward &amp; SPF Administrator </a:t>
            </a:r>
            <a:r>
              <a:rPr lang="fr-CA" sz="1800" dirty="0" err="1"/>
              <a:t>provide</a:t>
            </a:r>
            <a:r>
              <a:rPr lang="fr-CA" sz="1800" dirty="0"/>
              <a:t> feedback and/or </a:t>
            </a:r>
            <a:r>
              <a:rPr lang="fr-CA" sz="1800" dirty="0" err="1"/>
              <a:t>ideas</a:t>
            </a:r>
            <a:r>
              <a:rPr lang="fr-CA" sz="1800" dirty="0"/>
              <a:t> </a:t>
            </a:r>
            <a:r>
              <a:rPr lang="fr-CA" sz="1800" dirty="0" err="1"/>
              <a:t>where</a:t>
            </a:r>
            <a:r>
              <a:rPr lang="fr-CA" sz="1800" dirty="0"/>
              <a:t> </a:t>
            </a:r>
            <a:r>
              <a:rPr lang="fr-CA" sz="1800" dirty="0" err="1"/>
              <a:t>needed</a:t>
            </a:r>
            <a:r>
              <a:rPr lang="fr-CA" sz="1800" dirty="0"/>
              <a:t>.</a:t>
            </a:r>
          </a:p>
          <a:p>
            <a:pPr marL="747713" lvl="1" indent="-404813">
              <a:spcAft>
                <a:spcPts val="600"/>
              </a:spcAft>
              <a:buFontTx/>
              <a:buChar char="-"/>
            </a:pPr>
            <a:r>
              <a:rPr lang="fr-CA" sz="1800" dirty="0" err="1" smtClean="0"/>
              <a:t>Detailed</a:t>
            </a:r>
            <a:r>
              <a:rPr lang="fr-CA" sz="1800" dirty="0" smtClean="0"/>
              <a:t> </a:t>
            </a:r>
            <a:r>
              <a:rPr lang="fr-CA" sz="1800" dirty="0"/>
              <a:t>Project Plan </a:t>
            </a:r>
            <a:r>
              <a:rPr lang="fr-CA" sz="1800" dirty="0" err="1"/>
              <a:t>modified</a:t>
            </a:r>
            <a:r>
              <a:rPr lang="fr-CA" sz="1800" dirty="0"/>
              <a:t> if </a:t>
            </a:r>
            <a:r>
              <a:rPr lang="fr-CA" sz="1800" dirty="0" err="1"/>
              <a:t>needed</a:t>
            </a:r>
            <a:r>
              <a:rPr lang="fr-CA" sz="1800" dirty="0"/>
              <a:t>.</a:t>
            </a:r>
          </a:p>
          <a:p>
            <a:pPr marL="747713" lvl="1" indent="-404813">
              <a:spcAft>
                <a:spcPts val="600"/>
              </a:spcAft>
              <a:buFontTx/>
              <a:buChar char="-"/>
            </a:pPr>
            <a:r>
              <a:rPr lang="fr-CA" sz="1800" dirty="0" smtClean="0"/>
              <a:t>Once </a:t>
            </a:r>
            <a:r>
              <a:rPr lang="fr-CA" sz="1800" dirty="0" err="1"/>
              <a:t>your</a:t>
            </a:r>
            <a:r>
              <a:rPr lang="fr-CA" sz="1800" dirty="0"/>
              <a:t> </a:t>
            </a:r>
            <a:r>
              <a:rPr lang="fr-CA" sz="1800" dirty="0" err="1"/>
              <a:t>entire</a:t>
            </a:r>
            <a:r>
              <a:rPr lang="fr-CA" sz="1800" dirty="0"/>
              <a:t> application respects min. </a:t>
            </a:r>
            <a:r>
              <a:rPr lang="fr-CA" sz="1800" dirty="0" err="1"/>
              <a:t>criteria</a:t>
            </a:r>
            <a:r>
              <a:rPr lang="fr-CA" sz="1800" dirty="0"/>
              <a:t> </a:t>
            </a:r>
            <a:r>
              <a:rPr lang="fr-CA" sz="1800" dirty="0" err="1"/>
              <a:t>specs</a:t>
            </a:r>
            <a:r>
              <a:rPr lang="fr-CA" sz="1800" dirty="0"/>
              <a:t>, the SPF Steward &amp; the SPF Administrator </a:t>
            </a:r>
            <a:r>
              <a:rPr lang="fr-CA" sz="1800" dirty="0" err="1"/>
              <a:t>send</a:t>
            </a:r>
            <a:r>
              <a:rPr lang="fr-CA" sz="1800" dirty="0"/>
              <a:t> </a:t>
            </a:r>
            <a:r>
              <a:rPr lang="fr-CA" sz="1800" dirty="0" err="1"/>
              <a:t>it</a:t>
            </a:r>
            <a:r>
              <a:rPr lang="fr-CA" sz="1800" dirty="0"/>
              <a:t> to the SPF </a:t>
            </a:r>
            <a:r>
              <a:rPr lang="fr-CA" sz="1800" dirty="0" err="1"/>
              <a:t>Working</a:t>
            </a:r>
            <a:r>
              <a:rPr lang="fr-CA" sz="1800" dirty="0"/>
              <a:t> Group, </a:t>
            </a:r>
            <a:r>
              <a:rPr lang="fr-CA" sz="1800" dirty="0" err="1"/>
              <a:t>who</a:t>
            </a:r>
            <a:r>
              <a:rPr lang="fr-CA" sz="1800" dirty="0"/>
              <a:t> </a:t>
            </a:r>
            <a:r>
              <a:rPr lang="fr-CA" sz="1800" dirty="0" err="1"/>
              <a:t>assesses</a:t>
            </a:r>
            <a:r>
              <a:rPr lang="fr-CA" sz="1800" dirty="0"/>
              <a:t> </a:t>
            </a:r>
            <a:r>
              <a:rPr lang="fr-CA" sz="1800" dirty="0" err="1"/>
              <a:t>you</a:t>
            </a:r>
            <a:r>
              <a:rPr lang="fr-CA" sz="1800" dirty="0"/>
              <a:t> </a:t>
            </a:r>
            <a:r>
              <a:rPr lang="fr-CA" sz="1800" dirty="0" err="1"/>
              <a:t>project</a:t>
            </a:r>
            <a:r>
              <a:rPr lang="fr-CA" sz="1800" dirty="0"/>
              <a:t> </a:t>
            </a:r>
            <a:r>
              <a:rPr lang="fr-CA" sz="1800" dirty="0" err="1"/>
              <a:t>independently</a:t>
            </a:r>
            <a:r>
              <a:rPr lang="fr-CA" sz="1800" dirty="0"/>
              <a:t>:</a:t>
            </a:r>
            <a:endParaRPr lang="fr-CA" sz="1800" b="1" dirty="0"/>
          </a:p>
          <a:p>
            <a:pPr marL="1090613" lvl="2" indent="-144066"/>
            <a:r>
              <a:rPr lang="en-CA" sz="1650" dirty="0" smtClean="0"/>
              <a:t>Reflecting </a:t>
            </a:r>
            <a:r>
              <a:rPr lang="en-CA" sz="1650" dirty="0"/>
              <a:t>the Students/Admin. partnership, 4 student + 4 staff members </a:t>
            </a:r>
            <a:r>
              <a:rPr lang="en-CA" sz="1650" dirty="0" smtClean="0"/>
              <a:t>decide </a:t>
            </a:r>
            <a:r>
              <a:rPr lang="en-CA" sz="1650" dirty="0"/>
              <a:t>together by consensus.</a:t>
            </a:r>
          </a:p>
          <a:p>
            <a:pPr marL="1090613" lvl="2" indent="-144066"/>
            <a:r>
              <a:rPr lang="fr-CA" sz="1650" dirty="0" err="1" smtClean="0"/>
              <a:t>Provide</a:t>
            </a:r>
            <a:r>
              <a:rPr lang="fr-CA" sz="1650" dirty="0" smtClean="0"/>
              <a:t> </a:t>
            </a:r>
            <a:r>
              <a:rPr lang="fr-CA" sz="1650" dirty="0"/>
              <a:t>one of the </a:t>
            </a:r>
            <a:r>
              <a:rPr lang="fr-CA" sz="1650" dirty="0" err="1"/>
              <a:t>following</a:t>
            </a:r>
            <a:r>
              <a:rPr lang="fr-CA" sz="1650" dirty="0"/>
              <a:t> </a:t>
            </a:r>
            <a:r>
              <a:rPr lang="fr-CA" sz="1650" dirty="0" err="1"/>
              <a:t>decision</a:t>
            </a:r>
            <a:r>
              <a:rPr lang="fr-CA" sz="1650" dirty="0"/>
              <a:t> + qualitative feedback </a:t>
            </a:r>
            <a:r>
              <a:rPr lang="fr-CA" sz="1650" dirty="0" err="1"/>
              <a:t>through</a:t>
            </a:r>
            <a:r>
              <a:rPr lang="fr-CA" sz="1650" dirty="0"/>
              <a:t> a 	            Feedback </a:t>
            </a:r>
            <a:r>
              <a:rPr lang="fr-CA" sz="1650" dirty="0" err="1"/>
              <a:t>Letter</a:t>
            </a:r>
            <a:r>
              <a:rPr lang="fr-CA" sz="1650" dirty="0"/>
              <a:t>: Project </a:t>
            </a:r>
            <a:r>
              <a:rPr lang="fr-CA" sz="1650" dirty="0" err="1"/>
              <a:t>accepted</a:t>
            </a:r>
            <a:r>
              <a:rPr lang="fr-CA" sz="1650" dirty="0"/>
              <a:t>, </a:t>
            </a:r>
            <a:r>
              <a:rPr lang="fr-CA" sz="1650" dirty="0" err="1"/>
              <a:t>needs</a:t>
            </a:r>
            <a:r>
              <a:rPr lang="fr-CA" sz="1650" dirty="0"/>
              <a:t> minor </a:t>
            </a:r>
            <a:r>
              <a:rPr lang="fr-CA" sz="1650" dirty="0" err="1"/>
              <a:t>revisions</a:t>
            </a:r>
            <a:r>
              <a:rPr lang="fr-CA" sz="1650" dirty="0"/>
              <a:t>, </a:t>
            </a:r>
            <a:r>
              <a:rPr lang="fr-CA" sz="1650" dirty="0" err="1"/>
              <a:t>needs</a:t>
            </a:r>
            <a:r>
              <a:rPr lang="fr-CA" sz="1650" dirty="0"/>
              <a:t> major 	             </a:t>
            </a:r>
            <a:r>
              <a:rPr lang="fr-CA" sz="1650" dirty="0" err="1"/>
              <a:t>revisions</a:t>
            </a:r>
            <a:r>
              <a:rPr lang="fr-CA" sz="1650" dirty="0"/>
              <a:t>, </a:t>
            </a:r>
            <a:r>
              <a:rPr lang="fr-CA" sz="1650" dirty="0" err="1"/>
              <a:t>rejected</a:t>
            </a:r>
            <a:r>
              <a:rPr lang="fr-CA" sz="1650" dirty="0"/>
              <a:t>, or a </a:t>
            </a:r>
            <a:r>
              <a:rPr lang="fr-CA" sz="1650" dirty="0" err="1"/>
              <a:t>Request</a:t>
            </a:r>
            <a:r>
              <a:rPr lang="fr-CA" sz="1650" dirty="0"/>
              <a:t> for more information.</a:t>
            </a:r>
            <a:endParaRPr lang="en-CA" sz="1650" dirty="0"/>
          </a:p>
          <a:p>
            <a:pPr marL="751285" lvl="1" indent="-385763">
              <a:buFontTx/>
              <a:buChar char="-"/>
            </a:pPr>
            <a:endParaRPr lang="en-CA" sz="1650" b="1" dirty="0"/>
          </a:p>
          <a:p>
            <a:pPr marL="408385" indent="-385763">
              <a:buFont typeface="+mj-lt"/>
              <a:buAutoNum type="arabicParenR" startAt="3"/>
            </a:pPr>
            <a:endParaRPr lang="en-CA" sz="195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01259" y="67595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50" b="1" smtClean="0"/>
              <a:t>III. 	Application Process</a:t>
            </a:r>
            <a:endParaRPr lang="en-US" sz="375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47" y="601540"/>
            <a:ext cx="112871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93066" y="1744540"/>
            <a:ext cx="8277225" cy="408405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Occasion to:</a:t>
            </a:r>
          </a:p>
          <a:p>
            <a:r>
              <a:rPr lang="en-GB" sz="2000" dirty="0"/>
              <a:t>Communicate and impact things that really matter to you.</a:t>
            </a:r>
            <a:endParaRPr lang="en-US" sz="2000" dirty="0"/>
          </a:p>
          <a:p>
            <a:r>
              <a:rPr lang="en-US" sz="2000" dirty="0"/>
              <a:t>Show that you care, making your environment better through your own initiative.</a:t>
            </a:r>
          </a:p>
          <a:p>
            <a:r>
              <a:rPr lang="en-US" sz="2000" dirty="0"/>
              <a:t>Try out something in a safe space, getting full support from SPF staff, having each idea and effort valorized and reinforced.</a:t>
            </a:r>
          </a:p>
          <a:p>
            <a:r>
              <a:rPr lang="en-US" sz="2000" dirty="0"/>
              <a:t>Work with people you would not have had a chance to work with otherwise.</a:t>
            </a:r>
          </a:p>
          <a:p>
            <a:r>
              <a:rPr lang="en-US" sz="2000" dirty="0"/>
              <a:t>Act </a:t>
            </a:r>
            <a:r>
              <a:rPr lang="en-US" sz="2000" dirty="0"/>
              <a:t>as a mentor (e.g. methodology, project management, connecting with people).</a:t>
            </a:r>
          </a:p>
          <a:p>
            <a:r>
              <a:rPr lang="en-US" sz="2000" dirty="0"/>
              <a:t>Experience project management from A to Z and be able to report on this once graduated while </a:t>
            </a:r>
            <a:r>
              <a:rPr lang="en-US" sz="2000" dirty="0"/>
              <a:t>gradually bridging to the workplace.</a:t>
            </a:r>
            <a:endParaRPr lang="en-US" sz="2000" dirty="0"/>
          </a:p>
          <a:p>
            <a:endParaRPr lang="en-US" sz="2000" dirty="0"/>
          </a:p>
          <a:p>
            <a:pPr marL="0" indent="0" algn="ctr">
              <a:buNone/>
            </a:pPr>
            <a:r>
              <a:rPr lang="fr-CA" sz="2000" b="1" dirty="0"/>
              <a:t>The SPF: A ton of </a:t>
            </a:r>
            <a:r>
              <a:rPr lang="fr-CA" sz="2000" b="1" dirty="0" err="1"/>
              <a:t>opportunities</a:t>
            </a:r>
            <a:r>
              <a:rPr lang="fr-CA" sz="2000" b="1" dirty="0"/>
              <a:t> and </a:t>
            </a:r>
            <a:r>
              <a:rPr lang="fr-CA" sz="2000" b="1" dirty="0" err="1"/>
              <a:t>resources</a:t>
            </a:r>
            <a:r>
              <a:rPr lang="fr-CA" sz="2000" b="1" dirty="0"/>
              <a:t> </a:t>
            </a:r>
            <a:r>
              <a:rPr lang="fr-CA" sz="2000" b="1" dirty="0" err="1"/>
              <a:t>awaiting</a:t>
            </a:r>
            <a:r>
              <a:rPr lang="fr-CA" sz="2000" b="1" dirty="0"/>
              <a:t> for </a:t>
            </a:r>
            <a:r>
              <a:rPr lang="fr-CA" sz="2000" b="1" dirty="0" err="1"/>
              <a:t>you</a:t>
            </a:r>
            <a:r>
              <a:rPr lang="fr-CA" sz="2000" b="1" dirty="0"/>
              <a:t>!</a:t>
            </a:r>
            <a:endParaRPr lang="en-US" sz="20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01259" y="675954"/>
            <a:ext cx="5915025" cy="994172"/>
          </a:xfrm>
        </p:spPr>
        <p:txBody>
          <a:bodyPr>
            <a:normAutofit/>
          </a:bodyPr>
          <a:lstStyle/>
          <a:p>
            <a:r>
              <a:rPr lang="en-US" sz="3750" b="1" dirty="0"/>
              <a:t>III. </a:t>
            </a:r>
            <a:r>
              <a:rPr lang="en-US" sz="3750" b="1" dirty="0"/>
              <a:t>	</a:t>
            </a:r>
            <a:r>
              <a:rPr lang="en-US" sz="3750" b="1" dirty="0" smtClean="0"/>
              <a:t>Why you should join</a:t>
            </a:r>
            <a:endParaRPr lang="en-US" sz="375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47" y="601540"/>
            <a:ext cx="112871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9" y="591978"/>
            <a:ext cx="5915025" cy="994172"/>
          </a:xfrm>
        </p:spPr>
        <p:txBody>
          <a:bodyPr>
            <a:normAutofit/>
          </a:bodyPr>
          <a:lstStyle/>
          <a:p>
            <a:r>
              <a:rPr lang="en-US" sz="3750" b="1" dirty="0"/>
              <a:t>V</a:t>
            </a:r>
            <a:r>
              <a:rPr lang="en-US" sz="3750" b="1" dirty="0"/>
              <a:t>. </a:t>
            </a:r>
            <a:r>
              <a:rPr lang="en-US" sz="3750" b="1" dirty="0"/>
              <a:t>	What is Next</a:t>
            </a:r>
            <a:endParaRPr lang="en-US" sz="375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5116" y="1703433"/>
            <a:ext cx="8066315" cy="432313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700" b="1" dirty="0"/>
              <a:t>Visit the McGill Office of Sustainability website: </a:t>
            </a:r>
            <a:r>
              <a:rPr lang="en-US" sz="1700" dirty="0"/>
              <a:t>full of inspiring resources (e.g. see the Get Involved! section) and examples of SPF projects: </a:t>
            </a:r>
            <a:r>
              <a:rPr lang="en-US" sz="1700" dirty="0">
                <a:hlinkClick r:id="rId4"/>
              </a:rPr>
              <a:t>www.mcgill.ca/sustainability</a:t>
            </a:r>
            <a:endParaRPr lang="en-US" sz="1700" dirty="0"/>
          </a:p>
          <a:p>
            <a:pPr marL="342900" indent="-342900">
              <a:buFont typeface="+mj-lt"/>
              <a:buAutoNum type="arabicPeriod"/>
            </a:pPr>
            <a:r>
              <a:rPr lang="en-US" sz="1700" b="1" dirty="0"/>
              <a:t>Brainstorm with people to refine your project idea that would improve sustainability at McGill:</a:t>
            </a:r>
            <a:r>
              <a:rPr lang="en-US" sz="1700" dirty="0"/>
              <a:t> </a:t>
            </a:r>
          </a:p>
          <a:p>
            <a:pPr lvl="1">
              <a:buFontTx/>
              <a:buChar char="-"/>
            </a:pPr>
            <a:r>
              <a:rPr lang="en-US" sz="1700" dirty="0"/>
              <a:t>Find various advocates </a:t>
            </a:r>
            <a:r>
              <a:rPr lang="en-US" sz="1700" dirty="0"/>
              <a:t>for your </a:t>
            </a:r>
            <a:r>
              <a:rPr lang="en-US" sz="1700" dirty="0"/>
              <a:t>idea.</a:t>
            </a:r>
          </a:p>
          <a:p>
            <a:pPr lvl="1">
              <a:buFontTx/>
              <a:buChar char="-"/>
            </a:pPr>
            <a:r>
              <a:rPr lang="en-CA" sz="1700" dirty="0"/>
              <a:t>Meet with and engage key leaders/decision-makers </a:t>
            </a:r>
            <a:r>
              <a:rPr lang="en-CA" sz="1700" i="1" dirty="0"/>
              <a:t>(remember: building a culture/creating a culture shift = key support and buy-in needed).</a:t>
            </a:r>
          </a:p>
          <a:p>
            <a:pPr lvl="1">
              <a:buFontTx/>
              <a:buChar char="-"/>
            </a:pPr>
            <a:r>
              <a:rPr lang="fr-CA" sz="1700" dirty="0" err="1"/>
              <a:t>Refine</a:t>
            </a:r>
            <a:r>
              <a:rPr lang="fr-CA" sz="1700" dirty="0"/>
              <a:t> </a:t>
            </a:r>
            <a:r>
              <a:rPr lang="fr-CA" sz="1700" dirty="0" err="1"/>
              <a:t>your</a:t>
            </a:r>
            <a:r>
              <a:rPr lang="fr-CA" sz="1700" dirty="0"/>
              <a:t> </a:t>
            </a:r>
            <a:r>
              <a:rPr lang="fr-CA" sz="1700" dirty="0" err="1"/>
              <a:t>project</a:t>
            </a:r>
            <a:r>
              <a:rPr lang="fr-CA" sz="1700" dirty="0"/>
              <a:t> </a:t>
            </a:r>
            <a:r>
              <a:rPr lang="fr-CA" sz="1700" dirty="0" err="1"/>
              <a:t>idea</a:t>
            </a:r>
            <a:r>
              <a:rPr lang="fr-CA" sz="1700" dirty="0"/>
              <a:t> </a:t>
            </a:r>
            <a:r>
              <a:rPr lang="fr-CA" sz="1700" dirty="0" err="1"/>
              <a:t>with</a:t>
            </a:r>
            <a:r>
              <a:rPr lang="fr-CA" sz="1700" dirty="0"/>
              <a:t> </a:t>
            </a:r>
            <a:r>
              <a:rPr lang="fr-CA" sz="1700" dirty="0" err="1"/>
              <a:t>their</a:t>
            </a:r>
            <a:r>
              <a:rPr lang="fr-CA" sz="1700" dirty="0"/>
              <a:t> feedback.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b="1" dirty="0"/>
              <a:t>Contact the SPF staff to present your draft 'Project Overview': </a:t>
            </a:r>
            <a:r>
              <a:rPr lang="en-US" sz="1700" dirty="0">
                <a:hlinkClick r:id="rId5"/>
              </a:rPr>
              <a:t>kim.mcgrath@mcgill.ca</a:t>
            </a:r>
            <a:endParaRPr lang="en-US" sz="1700" dirty="0"/>
          </a:p>
          <a:p>
            <a:pPr lvl="1">
              <a:buFontTx/>
              <a:buChar char="-"/>
            </a:pPr>
            <a:r>
              <a:rPr lang="en-CA" sz="1700" dirty="0"/>
              <a:t>While you have the ideas and knowledge about your projects, we are here to help you developing and realizing them by providing you various resources, among others…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b="1" dirty="0"/>
              <a:t>Finalize your application through Stages 1 &amp; 2.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b="1" dirty="0"/>
              <a:t>Get funded </a:t>
            </a:r>
            <a:r>
              <a:rPr lang="en-US" sz="1700" b="1" dirty="0">
                <a:sym typeface="Wingdings" pitchFamily="2" charset="2"/>
              </a:rPr>
              <a:t></a:t>
            </a:r>
            <a:endParaRPr lang="en-US" sz="1700" b="1" dirty="0"/>
          </a:p>
          <a:p>
            <a:pPr marL="342900" indent="-342900">
              <a:buFont typeface="+mj-lt"/>
              <a:buAutoNum type="arabicPeriod"/>
            </a:pPr>
            <a:r>
              <a:rPr lang="en-US" sz="1700" b="1" dirty="0"/>
              <a:t>Be a change agent, make a difference, leave your print at McGill…</a:t>
            </a:r>
          </a:p>
          <a:p>
            <a:endParaRPr lang="en-US" sz="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49" y="474695"/>
            <a:ext cx="1064419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09652"/>
            <a:ext cx="6858000" cy="803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3957092"/>
            <a:ext cx="9144000" cy="885825"/>
          </a:xfrm>
        </p:spPr>
        <p:txBody>
          <a:bodyPr>
            <a:normAutofit/>
          </a:bodyPr>
          <a:lstStyle/>
          <a:p>
            <a:r>
              <a:rPr lang="fr-CA" sz="3000" dirty="0"/>
              <a:t>QUESTIONS</a:t>
            </a:r>
            <a:endParaRPr lang="en-US" sz="3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156347" y="2090044"/>
            <a:ext cx="3333750" cy="16383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100" dirty="0">
                <a:ea typeface="MS PGothic" charset="0"/>
                <a:cs typeface="Century Schoolbook"/>
              </a:rPr>
              <a:t>www.mcgill.ca/sustainability </a:t>
            </a:r>
          </a:p>
          <a:p>
            <a:pPr algn="l"/>
            <a:r>
              <a:rPr lang="en-CA" sz="2100" dirty="0">
                <a:ea typeface="MS PGothic" charset="0"/>
                <a:cs typeface="Century Schoolbook"/>
              </a:rPr>
              <a:t>/</a:t>
            </a:r>
            <a:r>
              <a:rPr lang="en-CA" sz="2100" dirty="0" err="1">
                <a:ea typeface="MS PGothic" charset="0"/>
                <a:cs typeface="Century Schoolbook"/>
              </a:rPr>
              <a:t>McGill.Sustainability</a:t>
            </a:r>
            <a:endParaRPr lang="en-CA" sz="2100" dirty="0">
              <a:ea typeface="MS PGothic" charset="0"/>
              <a:cs typeface="Century Schoolbook"/>
            </a:endParaRPr>
          </a:p>
          <a:p>
            <a:pPr algn="l"/>
            <a:r>
              <a:rPr lang="en-CA" sz="2100" dirty="0">
                <a:ea typeface="MS PGothic" charset="0"/>
                <a:cs typeface="Century Schoolbook"/>
              </a:rPr>
              <a:t>@</a:t>
            </a:r>
            <a:r>
              <a:rPr lang="en-CA" sz="2100" dirty="0" err="1">
                <a:ea typeface="MS PGothic" charset="0"/>
                <a:cs typeface="Century Schoolbook"/>
              </a:rPr>
              <a:t>SustainMcGill</a:t>
            </a:r>
            <a:endParaRPr lang="en-CA" sz="2100" dirty="0">
              <a:ea typeface="MS PGothic" charset="0"/>
              <a:cs typeface="Century Schoolbook"/>
            </a:endParaRPr>
          </a:p>
          <a:p>
            <a:pPr algn="l"/>
            <a:r>
              <a:rPr lang="en-CA" sz="2100" dirty="0">
                <a:ea typeface="MS PGothic" charset="0"/>
                <a:cs typeface="Century Schoolbook"/>
              </a:rPr>
              <a:t>/</a:t>
            </a:r>
            <a:r>
              <a:rPr lang="en-CA" sz="2100" dirty="0" err="1">
                <a:ea typeface="MS PGothic" charset="0"/>
                <a:cs typeface="Century Schoolbook"/>
              </a:rPr>
              <a:t>McGillSPF</a:t>
            </a:r>
            <a:endParaRPr lang="en-CA" sz="2100" dirty="0">
              <a:ea typeface="MS PGothic" charset="0"/>
              <a:cs typeface="Century Schoolbook"/>
            </a:endParaRPr>
          </a:p>
        </p:txBody>
      </p:sp>
      <p:pic>
        <p:nvPicPr>
          <p:cNvPr id="11" name="Picture 10" descr="Facebook-Icon1.png"/>
          <p:cNvPicPr>
            <a:picLocks noChangeAspect="1"/>
          </p:cNvPicPr>
          <p:nvPr/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097" y="2404369"/>
            <a:ext cx="400050" cy="400050"/>
          </a:xfrm>
          <a:prstGeom prst="rect">
            <a:avLst/>
          </a:prstGeom>
        </p:spPr>
      </p:pic>
      <p:pic>
        <p:nvPicPr>
          <p:cNvPr id="12" name="Picture 11" descr="l62697-new-twitter-logo-49466.png"/>
          <p:cNvPicPr>
            <a:picLocks noChangeAspect="1"/>
          </p:cNvPicPr>
          <p:nvPr/>
        </p:nvPicPr>
        <p:blipFill>
          <a:blip r:embed="rId4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097" y="2804419"/>
            <a:ext cx="400050" cy="400050"/>
          </a:xfrm>
          <a:prstGeom prst="rect">
            <a:avLst/>
          </a:prstGeom>
        </p:spPr>
      </p:pic>
      <p:pic>
        <p:nvPicPr>
          <p:cNvPr id="13" name="Picture 12" descr="youtube-logo.png"/>
          <p:cNvPicPr>
            <a:picLocks noChangeAspect="1"/>
          </p:cNvPicPr>
          <p:nvPr/>
        </p:nvPicPr>
        <p:blipFill>
          <a:blip r:embed="rId5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2947" y="3204469"/>
            <a:ext cx="457200" cy="457200"/>
          </a:xfrm>
          <a:prstGeom prst="rect">
            <a:avLst/>
          </a:prstGeom>
        </p:spPr>
      </p:pic>
      <p:pic>
        <p:nvPicPr>
          <p:cNvPr id="14" name="Picture 13" descr="chrome.png"/>
          <p:cNvPicPr>
            <a:picLocks noChangeAspect="1"/>
          </p:cNvPicPr>
          <p:nvPr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097" y="2023369"/>
            <a:ext cx="400050" cy="4000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000250" y="4962841"/>
            <a:ext cx="5007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ea typeface="MS PGothic" charset="0"/>
                <a:cs typeface="Century Schoolbook"/>
              </a:rPr>
              <a:t>Kim </a:t>
            </a:r>
            <a:r>
              <a:rPr lang="en-CA" b="1" dirty="0">
                <a:ea typeface="MS PGothic" charset="0"/>
                <a:cs typeface="Century Schoolbook"/>
              </a:rPr>
              <a:t>McGrath, SPF Steward &amp; Sustainability Officer</a:t>
            </a:r>
            <a:endParaRPr lang="en-CA" b="1" dirty="0">
              <a:ea typeface="MS PGothic" charset="0"/>
              <a:cs typeface="Century Schoolbook"/>
            </a:endParaRPr>
          </a:p>
          <a:p>
            <a:r>
              <a:rPr lang="en-CA" b="1" dirty="0">
                <a:ea typeface="MS PGothic" charset="0"/>
                <a:cs typeface="Century Schoolbook"/>
                <a:hlinkClick r:id="rId7"/>
              </a:rPr>
              <a:t>kim.mcgrath@mcgill.ca</a:t>
            </a:r>
            <a:endParaRPr lang="en-CA" b="1" dirty="0">
              <a:ea typeface="MS PGothic" charset="0"/>
              <a:cs typeface="Century Schoolbook"/>
            </a:endParaRPr>
          </a:p>
          <a:p>
            <a:r>
              <a:rPr lang="en-CA" b="1" dirty="0">
                <a:ea typeface="MS PGothic" charset="0"/>
                <a:cs typeface="Century Schoolbook"/>
              </a:rPr>
              <a:t>(514) 398-8826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162" y="2780408"/>
            <a:ext cx="2976563" cy="2381250"/>
          </a:xfrm>
          <a:prstGeom prst="rect">
            <a:avLst/>
          </a:prstGeom>
        </p:spPr>
      </p:pic>
      <p:pic>
        <p:nvPicPr>
          <p:cNvPr id="17" name="Picture 2" descr="I:\SUSTAINABILITY\Pictures\Logos\Sustainability at McGill graphics\Sustainability-logo_Bilingual-mediu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905378"/>
            <a:ext cx="1543050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9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812" y="518206"/>
            <a:ext cx="59150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750" b="1" dirty="0"/>
              <a:t>The Precious and Fabulous SPF</a:t>
            </a:r>
            <a:endParaRPr lang="en-US" sz="37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857" y="1740434"/>
            <a:ext cx="6022181" cy="3468291"/>
          </a:xfrm>
        </p:spPr>
        <p:txBody>
          <a:bodyPr>
            <a:noAutofit/>
          </a:bodyPr>
          <a:lstStyle/>
          <a:p>
            <a:pPr marL="428625" indent="-428625">
              <a:buFont typeface="+mj-lt"/>
              <a:buAutoNum type="romanUcPeriod"/>
            </a:pPr>
            <a:r>
              <a:rPr lang="en-US" sz="2400" b="1" dirty="0" smtClean="0"/>
              <a:t>	3 key things to know about the SPF</a:t>
            </a:r>
          </a:p>
          <a:p>
            <a:pPr marL="428625" indent="-428625">
              <a:buFont typeface="+mj-lt"/>
              <a:buAutoNum type="romanUcPeriod"/>
            </a:pPr>
            <a:endParaRPr lang="en-US" sz="2400" b="1" dirty="0" smtClean="0"/>
          </a:p>
          <a:p>
            <a:pPr marL="428625" indent="-428625">
              <a:buFont typeface="+mj-lt"/>
              <a:buAutoNum type="romanUcPeriod"/>
            </a:pPr>
            <a:r>
              <a:rPr lang="en-US" sz="2400" b="1" dirty="0" smtClean="0"/>
              <a:t>	Overview</a:t>
            </a:r>
          </a:p>
          <a:p>
            <a:pPr marL="428625" indent="-428625">
              <a:buFont typeface="+mj-lt"/>
              <a:buAutoNum type="romanUcPeriod"/>
            </a:pPr>
            <a:endParaRPr lang="en-US" sz="2400" b="1" dirty="0"/>
          </a:p>
          <a:p>
            <a:pPr marL="428625" indent="-428625">
              <a:buFont typeface="+mj-lt"/>
              <a:buAutoNum type="romanUcPeriod"/>
            </a:pPr>
            <a:r>
              <a:rPr lang="fr-CA" sz="2400" b="1" dirty="0" smtClean="0"/>
              <a:t>	</a:t>
            </a:r>
            <a:r>
              <a:rPr lang="fr-CA" sz="2400" b="1" dirty="0" err="1" smtClean="0"/>
              <a:t>Examples</a:t>
            </a:r>
            <a:endParaRPr lang="en-US" sz="2400" b="1" dirty="0"/>
          </a:p>
          <a:p>
            <a:pPr marL="428625" indent="-428625">
              <a:buFont typeface="+mj-lt"/>
              <a:buAutoNum type="romanUcPeriod"/>
            </a:pPr>
            <a:endParaRPr lang="en-US" sz="2400" b="1" dirty="0"/>
          </a:p>
          <a:p>
            <a:pPr marL="428625" indent="-428625">
              <a:buFont typeface="+mj-lt"/>
              <a:buAutoNum type="romanUcPeriod"/>
            </a:pPr>
            <a:r>
              <a:rPr lang="fr-CA" sz="2400" b="1" dirty="0" smtClean="0"/>
              <a:t>	Application </a:t>
            </a:r>
            <a:r>
              <a:rPr lang="fr-CA" sz="2400" b="1" dirty="0" err="1" smtClean="0"/>
              <a:t>Process</a:t>
            </a:r>
            <a:endParaRPr lang="fr-CA" sz="2400" b="1" dirty="0" smtClean="0"/>
          </a:p>
          <a:p>
            <a:pPr marL="428625" indent="-428625">
              <a:buFont typeface="+mj-lt"/>
              <a:buAutoNum type="romanUcPeriod"/>
            </a:pPr>
            <a:endParaRPr lang="fr-CA" sz="2400" b="1" dirty="0"/>
          </a:p>
          <a:p>
            <a:pPr marL="428625" indent="-428625">
              <a:buFont typeface="+mj-lt"/>
              <a:buAutoNum type="romanUcPeriod"/>
            </a:pPr>
            <a:r>
              <a:rPr lang="en-US" sz="2400" b="1" dirty="0" smtClean="0"/>
              <a:t>	What is Next?</a:t>
            </a:r>
            <a:endParaRPr lang="en-US" sz="2400" b="1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996" y="4157267"/>
            <a:ext cx="975664" cy="1003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85" y="1531715"/>
            <a:ext cx="1003832" cy="910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85" y="2423028"/>
            <a:ext cx="906145" cy="84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822" y="5038877"/>
            <a:ext cx="1050838" cy="9873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90" y="3265954"/>
            <a:ext cx="1025222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40" y="771009"/>
            <a:ext cx="7785339" cy="994172"/>
          </a:xfrm>
        </p:spPr>
        <p:txBody>
          <a:bodyPr>
            <a:normAutofit/>
          </a:bodyPr>
          <a:lstStyle/>
          <a:p>
            <a:r>
              <a:rPr lang="en-US" sz="3750" b="1" dirty="0"/>
              <a:t>I. </a:t>
            </a:r>
            <a:r>
              <a:rPr lang="en-US" sz="3750" b="1" dirty="0"/>
              <a:t>	3 </a:t>
            </a:r>
            <a:r>
              <a:rPr lang="en-US" sz="3750" b="1" dirty="0"/>
              <a:t>key things to know about </a:t>
            </a:r>
            <a:r>
              <a:rPr lang="en-US" sz="3750" b="1" dirty="0"/>
              <a:t>the SPF</a:t>
            </a:r>
            <a:endParaRPr lang="en-US" sz="375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5589" y="1743914"/>
            <a:ext cx="8225843" cy="3468291"/>
          </a:xfrm>
        </p:spPr>
        <p:txBody>
          <a:bodyPr>
            <a:noAutofit/>
          </a:bodyPr>
          <a:lstStyle/>
          <a:p>
            <a:endParaRPr lang="en-CA" sz="1200" b="1" dirty="0" smtClean="0"/>
          </a:p>
          <a:p>
            <a:pPr marL="404813" indent="-404813">
              <a:buAutoNum type="arabicParenR"/>
            </a:pPr>
            <a:r>
              <a:rPr lang="en-CA" sz="2000" b="1" dirty="0"/>
              <a:t>Students-Admin. partnership since 2010</a:t>
            </a:r>
          </a:p>
          <a:p>
            <a:pPr marL="385763" indent="-385763">
              <a:buAutoNum type="arabicParenR"/>
            </a:pPr>
            <a:endParaRPr lang="en-CA" sz="1200" b="1" dirty="0" smtClean="0"/>
          </a:p>
          <a:p>
            <a:pPr marL="404813" indent="-404813">
              <a:lnSpc>
                <a:spcPct val="110000"/>
              </a:lnSpc>
              <a:buAutoNum type="arabicParenR"/>
            </a:pPr>
            <a:r>
              <a:rPr lang="en-CA" sz="2000" b="1" dirty="0"/>
              <a:t>SPF Mandate: </a:t>
            </a:r>
            <a:r>
              <a:rPr lang="en-CA" sz="2000" dirty="0"/>
              <a:t>“Build a culture of sustainability on McGill campuses through the seed-funding of interdisciplinary projects.”</a:t>
            </a:r>
          </a:p>
          <a:p>
            <a:pPr marL="385763" indent="-385763">
              <a:buAutoNum type="arabicParenR"/>
            </a:pPr>
            <a:endParaRPr lang="en-CA" sz="1200" dirty="0"/>
          </a:p>
          <a:p>
            <a:pPr marL="0" indent="0" algn="ctr">
              <a:buNone/>
            </a:pPr>
            <a:r>
              <a:rPr lang="en-CA" sz="1500" dirty="0"/>
              <a:t>= developing and institutionalizing structures / processes / attitudes at McGill </a:t>
            </a:r>
          </a:p>
          <a:p>
            <a:pPr marL="0" indent="0" algn="ctr">
              <a:buNone/>
            </a:pPr>
            <a:r>
              <a:rPr lang="en-CA" sz="1500" dirty="0"/>
              <a:t>that are more socially, environmentally, and/or financially responsible, this through implementing </a:t>
            </a:r>
          </a:p>
          <a:p>
            <a:pPr marL="0" indent="0" algn="ctr">
              <a:buNone/>
            </a:pPr>
            <a:r>
              <a:rPr lang="en-CA" sz="1500" dirty="0"/>
              <a:t>collaborative and self-viable initiatives</a:t>
            </a:r>
          </a:p>
          <a:p>
            <a:pPr marL="385763" indent="-385763">
              <a:buAutoNum type="arabicParenR"/>
            </a:pPr>
            <a:endParaRPr lang="en-CA" sz="1200" b="1" dirty="0" smtClean="0"/>
          </a:p>
          <a:p>
            <a:pPr marL="408385" indent="-385763">
              <a:buFont typeface="+mj-lt"/>
              <a:buAutoNum type="arabicParenR" startAt="3"/>
            </a:pPr>
            <a:r>
              <a:rPr lang="en-CA" sz="2000" b="1" dirty="0"/>
              <a:t>Tool for co-learning and experimenting with </a:t>
            </a:r>
            <a:r>
              <a:rPr lang="en-CA" sz="2000" b="1" dirty="0" smtClean="0"/>
              <a:t>the SPF </a:t>
            </a:r>
            <a:r>
              <a:rPr lang="en-CA" sz="2000" b="1" dirty="0"/>
              <a:t>stakeholders through iterative feedback and </a:t>
            </a:r>
            <a:r>
              <a:rPr lang="en-CA" sz="2000" b="1" dirty="0" smtClean="0"/>
              <a:t>project-long </a:t>
            </a:r>
            <a:r>
              <a:rPr lang="en-CA" sz="2000" b="1" dirty="0"/>
              <a:t>commitment.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8" y="778748"/>
            <a:ext cx="1078706" cy="978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774" y="800421"/>
            <a:ext cx="7579519" cy="994172"/>
          </a:xfrm>
        </p:spPr>
        <p:txBody>
          <a:bodyPr>
            <a:normAutofit/>
          </a:bodyPr>
          <a:lstStyle/>
          <a:p>
            <a:r>
              <a:rPr lang="en-US" sz="3750" b="1" dirty="0"/>
              <a:t>II. </a:t>
            </a:r>
            <a:r>
              <a:rPr lang="en-US" sz="3750" b="1" dirty="0"/>
              <a:t>	More on the SPF mandate</a:t>
            </a:r>
            <a:endParaRPr lang="en-US" sz="375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86068" y="2037166"/>
            <a:ext cx="8277225" cy="38892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/>
              <a:t>“</a:t>
            </a:r>
            <a:r>
              <a:rPr lang="en-US" sz="1800" b="1" i="1" dirty="0"/>
              <a:t>Build  a culture of sustainability at McGill through the seed-funding of interdisciplinary projects.”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350" dirty="0"/>
          </a:p>
          <a:p>
            <a:pPr>
              <a:spcBef>
                <a:spcPts val="0"/>
              </a:spcBef>
            </a:pPr>
            <a:r>
              <a:rPr lang="en-US" sz="2000" dirty="0"/>
              <a:t>Build a culture: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1500" dirty="0"/>
              <a:t>Change way things are done: Impact the structures/processes/systems to provoke a positive transformative </a:t>
            </a:r>
            <a:r>
              <a:rPr lang="en-US" sz="1500" u="sng" dirty="0"/>
              <a:t>and enduring</a:t>
            </a:r>
            <a:r>
              <a:rPr lang="en-US" sz="1500" dirty="0"/>
              <a:t> change in ideas/assumptions/habits/behaviors.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… of sustainability: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1500" dirty="0"/>
              <a:t>recognizing </a:t>
            </a:r>
            <a:r>
              <a:rPr lang="en-US" sz="1500" dirty="0"/>
              <a:t>the interdependence and complexity of </a:t>
            </a:r>
            <a:r>
              <a:rPr lang="en-US" sz="1500" dirty="0"/>
              <a:t>systems, looking for minimum impacts and equilibrium and responsibility towards environmental integrity and social and economic justice.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… at McGill: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1500" dirty="0"/>
              <a:t>funded projects must be led by a current McGill staff or student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1500" dirty="0"/>
              <a:t>the project and the culture shift it encourages must impact first and foremost the McGill campuses and its direct stakeholders.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2" y="800421"/>
            <a:ext cx="1078706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0063" y="2037166"/>
            <a:ext cx="8277225" cy="376064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/>
              <a:t>“</a:t>
            </a:r>
            <a:r>
              <a:rPr lang="en-US" sz="1800" b="1" i="1" dirty="0"/>
              <a:t>Build  a culture of sustainability at McGill through the seed-funding of interdisciplinary projects.”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500" dirty="0"/>
          </a:p>
          <a:p>
            <a:pPr>
              <a:spcBef>
                <a:spcPts val="0"/>
              </a:spcBef>
            </a:pPr>
            <a:r>
              <a:rPr lang="en-US" sz="2000" dirty="0"/>
              <a:t>… through seed-funding: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1500" dirty="0"/>
              <a:t>through helping kick start the project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500" dirty="0"/>
              <a:t>	= project should look for multiple financing avenues and eventually become financially self-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/>
              <a:t>sufficient, i.e. viable without being subsidized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… of interdisciplinary projects.: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1500" dirty="0"/>
              <a:t>f</a:t>
            </a:r>
            <a:r>
              <a:rPr lang="en-US" sz="1500" dirty="0"/>
              <a:t>or coherence with sustainability, of projects that are thought through and embracing various perspectives, thus regrouping a diversity of members and stakeholders from different domains, background, profiles, etc.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500" dirty="0"/>
              <a:t>	= more comprehensive and enduring interventions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500" dirty="0"/>
              <a:t>	= higher ownership by the community since people relate to someone/something in </a:t>
            </a:r>
            <a:r>
              <a:rPr lang="en-US" sz="1500" dirty="0" smtClean="0"/>
              <a:t>the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500" dirty="0"/>
              <a:t>	 </a:t>
            </a:r>
            <a:r>
              <a:rPr lang="en-US" sz="1500" dirty="0" smtClean="0"/>
              <a:t>  project</a:t>
            </a:r>
            <a:endParaRPr lang="en-US" sz="1500" dirty="0"/>
          </a:p>
          <a:p>
            <a:pPr marL="342900" lvl="1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/>
              <a:t>= higher </a:t>
            </a:r>
            <a:r>
              <a:rPr lang="en-US" sz="1500" dirty="0"/>
              <a:t>chances of success of the </a:t>
            </a:r>
            <a:r>
              <a:rPr lang="en-US" sz="1500" dirty="0"/>
              <a:t>project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83774" y="800421"/>
            <a:ext cx="757951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50" b="1" smtClean="0"/>
              <a:t>II. 	More on the SPF mandate</a:t>
            </a:r>
            <a:endParaRPr lang="en-US" sz="375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2" y="800421"/>
            <a:ext cx="1078706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82240" y="1698693"/>
            <a:ext cx="7708617" cy="43294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In sum, the SPF </a:t>
            </a:r>
            <a:r>
              <a:rPr lang="en-US" sz="2000" b="1" dirty="0"/>
              <a:t>is not:</a:t>
            </a:r>
            <a:endParaRPr lang="en-US" sz="2000" b="1" dirty="0"/>
          </a:p>
          <a:p>
            <a:r>
              <a:rPr lang="en-US" sz="2000" dirty="0"/>
              <a:t>Easy money</a:t>
            </a:r>
          </a:p>
          <a:p>
            <a:pPr lvl="1">
              <a:buFontTx/>
              <a:buChar char="-"/>
            </a:pPr>
            <a:r>
              <a:rPr lang="en-US" sz="1500" dirty="0"/>
              <a:t>Projects are to be thought out and managed with rigor, through fun but with care/attention. </a:t>
            </a:r>
          </a:p>
          <a:p>
            <a:pPr lvl="1">
              <a:buFontTx/>
              <a:buChar char="-"/>
            </a:pPr>
            <a:r>
              <a:rPr lang="en-US" sz="1500" dirty="0"/>
              <a:t>Assessed against 9 Evaluation Criteria </a:t>
            </a:r>
          </a:p>
          <a:p>
            <a:pPr lvl="1">
              <a:buFontTx/>
              <a:buChar char="-"/>
            </a:pPr>
            <a:r>
              <a:rPr lang="en-US" sz="1500" dirty="0"/>
              <a:t>Your team accompanied all along by the SPF Steward and the SPF Administrator as you prepare, submit, and conduct your project.</a:t>
            </a:r>
          </a:p>
          <a:p>
            <a:pPr marL="342900" lvl="1" indent="0">
              <a:buNone/>
            </a:pPr>
            <a:r>
              <a:rPr lang="en-US" sz="1500" dirty="0"/>
              <a:t>= project-long commitment, including monitoring, reporting, and mentoring.</a:t>
            </a:r>
          </a:p>
          <a:p>
            <a:r>
              <a:rPr lang="en-US" sz="2000" dirty="0"/>
              <a:t>A grant (i.e. grant vs fund)</a:t>
            </a:r>
          </a:p>
          <a:p>
            <a:pPr lvl="1">
              <a:buFontTx/>
              <a:buChar char="-"/>
            </a:pPr>
            <a:r>
              <a:rPr lang="en-US" sz="1500" dirty="0"/>
              <a:t>$ saved and gradually attributed as you realize</a:t>
            </a:r>
          </a:p>
          <a:p>
            <a:r>
              <a:rPr lang="en-US" sz="2000" dirty="0"/>
              <a:t>For research or things that should normally be covered by other grants or by McGill regular operating budget.</a:t>
            </a:r>
          </a:p>
          <a:p>
            <a:r>
              <a:rPr lang="fr-CA" sz="2000" dirty="0"/>
              <a:t>To finance one-off initiatives </a:t>
            </a:r>
            <a:r>
              <a:rPr lang="fr-CA" sz="2000" dirty="0" err="1"/>
              <a:t>that</a:t>
            </a:r>
            <a:r>
              <a:rPr lang="fr-CA" sz="2000" dirty="0"/>
              <a:t> </a:t>
            </a:r>
            <a:r>
              <a:rPr lang="fr-CA" sz="2000" dirty="0" err="1"/>
              <a:t>will</a:t>
            </a:r>
            <a:r>
              <a:rPr lang="fr-CA" sz="2000" dirty="0"/>
              <a:t> not </a:t>
            </a:r>
            <a:r>
              <a:rPr lang="fr-CA" sz="2000" dirty="0" err="1"/>
              <a:t>be</a:t>
            </a:r>
            <a:r>
              <a:rPr lang="fr-CA" sz="2000" dirty="0"/>
              <a:t> </a:t>
            </a:r>
            <a:r>
              <a:rPr lang="fr-CA" sz="2000" dirty="0" err="1"/>
              <a:t>institutionalized</a:t>
            </a:r>
            <a:r>
              <a:rPr lang="fr-CA" sz="2000" dirty="0"/>
              <a:t> (culture building).</a:t>
            </a:r>
          </a:p>
          <a:p>
            <a:endParaRPr lang="fr-CA" sz="375" dirty="0"/>
          </a:p>
          <a:p>
            <a:pPr marL="0" indent="0" algn="ctr">
              <a:buNone/>
            </a:pPr>
            <a:r>
              <a:rPr lang="fr-CA" sz="2000" b="1" dirty="0"/>
              <a:t>The SPF: Not </a:t>
            </a:r>
            <a:r>
              <a:rPr lang="fr-CA" sz="2000" b="1" dirty="0" err="1"/>
              <a:t>easy</a:t>
            </a:r>
            <a:r>
              <a:rPr lang="fr-CA" sz="2000" b="1" dirty="0"/>
              <a:t> and not a </a:t>
            </a:r>
            <a:r>
              <a:rPr lang="fr-CA" sz="2000" b="1" dirty="0" err="1"/>
              <a:t>crutch</a:t>
            </a:r>
            <a:r>
              <a:rPr lang="fr-CA" sz="2000" b="1" dirty="0"/>
              <a:t>, </a:t>
            </a:r>
            <a:r>
              <a:rPr lang="fr-CA" sz="2000" b="1" dirty="0" err="1"/>
              <a:t>yet</a:t>
            </a:r>
            <a:r>
              <a:rPr lang="fr-CA" sz="2000" b="1" dirty="0"/>
              <a:t> </a:t>
            </a:r>
            <a:r>
              <a:rPr lang="fr-CA" sz="2000" b="1" dirty="0" err="1"/>
              <a:t>very</a:t>
            </a:r>
            <a:r>
              <a:rPr lang="fr-CA" sz="2000" b="1" dirty="0"/>
              <a:t> </a:t>
            </a:r>
            <a:r>
              <a:rPr lang="fr-CA" sz="2000" b="1" dirty="0" err="1"/>
              <a:t>exicting</a:t>
            </a:r>
            <a:r>
              <a:rPr lang="fr-CA" sz="2000" b="1" dirty="0"/>
              <a:t> and </a:t>
            </a:r>
            <a:r>
              <a:rPr lang="fr-CA" sz="2000" b="1" dirty="0" err="1"/>
              <a:t>rewarding</a:t>
            </a:r>
            <a:r>
              <a:rPr lang="fr-CA" sz="2000" b="1" dirty="0"/>
              <a:t>!</a:t>
            </a:r>
            <a:endParaRPr lang="en-US" sz="2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31094" y="636060"/>
            <a:ext cx="7579519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50" b="1" dirty="0"/>
              <a:t>II. 	Overview</a:t>
            </a:r>
            <a:endParaRPr lang="en-US" sz="375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8" y="704521"/>
            <a:ext cx="92154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65233" y="1800808"/>
            <a:ext cx="7646922" cy="403524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In </a:t>
            </a:r>
            <a:r>
              <a:rPr lang="en-US" sz="2000" b="1" dirty="0"/>
              <a:t>sum, the SPF </a:t>
            </a:r>
            <a:r>
              <a:rPr lang="en-US" sz="2000" b="1" dirty="0"/>
              <a:t>is: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Your fund</a:t>
            </a: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A model of partnership and collaboration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An experiential learning and thus an empowering tool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An engagement tool, a tool for citizenship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Increasingly </a:t>
            </a:r>
            <a:r>
              <a:rPr lang="en-US" sz="2000" dirty="0"/>
              <a:t>part of McGill’s </a:t>
            </a:r>
            <a:r>
              <a:rPr lang="en-US" sz="2000" dirty="0"/>
              <a:t>identity</a:t>
            </a: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And so much more…</a:t>
            </a:r>
          </a:p>
          <a:p>
            <a:pPr marL="0" indent="0" algn="ctr">
              <a:spcBef>
                <a:spcPts val="0"/>
              </a:spcBef>
              <a:buNone/>
            </a:pPr>
            <a:endParaRPr lang="fr-CA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fr-CA" sz="2000" b="1" dirty="0"/>
              <a:t>The SPF: A unique and </a:t>
            </a:r>
            <a:r>
              <a:rPr lang="fr-CA" sz="2000" b="1" dirty="0" err="1"/>
              <a:t>precious</a:t>
            </a:r>
            <a:r>
              <a:rPr lang="fr-CA" sz="2000" b="1" dirty="0"/>
              <a:t> </a:t>
            </a:r>
            <a:r>
              <a:rPr lang="fr-CA" sz="2000" b="1" dirty="0" err="1"/>
              <a:t>resource</a:t>
            </a:r>
            <a:r>
              <a:rPr lang="fr-CA" sz="2000" b="1" dirty="0"/>
              <a:t> to </a:t>
            </a:r>
            <a:r>
              <a:rPr lang="fr-CA" sz="2000" b="1" dirty="0" err="1"/>
              <a:t>be</a:t>
            </a:r>
            <a:r>
              <a:rPr lang="fr-CA" sz="2000" b="1" dirty="0"/>
              <a:t> </a:t>
            </a:r>
            <a:r>
              <a:rPr lang="fr-CA" sz="2000" b="1" dirty="0" err="1"/>
              <a:t>treasured</a:t>
            </a:r>
            <a:r>
              <a:rPr lang="fr-CA" sz="2000" b="1" dirty="0"/>
              <a:t> by </a:t>
            </a:r>
            <a:r>
              <a:rPr lang="fr-CA" sz="2000" b="1" dirty="0" err="1"/>
              <a:t>everyone</a:t>
            </a:r>
            <a:r>
              <a:rPr lang="fr-CA" sz="2000" b="1" dirty="0"/>
              <a:t> at McGill.</a:t>
            </a:r>
            <a:endParaRPr lang="en-US" sz="20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31094" y="636060"/>
            <a:ext cx="7579519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50" b="1" dirty="0"/>
              <a:t>II. 	Overview</a:t>
            </a:r>
            <a:endParaRPr lang="en-US" sz="375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8" y="704521"/>
            <a:ext cx="92154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82241" y="1698693"/>
            <a:ext cx="7419368" cy="406323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en-US" sz="1350" dirty="0"/>
          </a:p>
          <a:p>
            <a:pPr>
              <a:spcBef>
                <a:spcPts val="0"/>
              </a:spcBef>
            </a:pPr>
            <a:r>
              <a:rPr lang="fr-CA" sz="2000" dirty="0" err="1"/>
              <a:t>Since</a:t>
            </a:r>
            <a:r>
              <a:rPr lang="fr-CA" sz="2000" dirty="0"/>
              <a:t> 2010, the SPF has been </a:t>
            </a:r>
            <a:r>
              <a:rPr lang="fr-CA" sz="2000" dirty="0" err="1"/>
              <a:t>learning</a:t>
            </a:r>
            <a:r>
              <a:rPr lang="fr-CA" sz="2000" dirty="0"/>
              <a:t> and </a:t>
            </a:r>
            <a:r>
              <a:rPr lang="fr-CA" sz="2000" dirty="0" err="1"/>
              <a:t>maturing</a:t>
            </a:r>
            <a:r>
              <a:rPr lang="fr-CA" sz="2000" dirty="0"/>
              <a:t> </a:t>
            </a:r>
            <a:r>
              <a:rPr lang="fr-CA" sz="2000" dirty="0" err="1"/>
              <a:t>with</a:t>
            </a:r>
            <a:r>
              <a:rPr lang="fr-CA" sz="2000" dirty="0"/>
              <a:t> </a:t>
            </a:r>
            <a:r>
              <a:rPr lang="fr-CA" sz="2000" dirty="0" err="1"/>
              <a:t>its</a:t>
            </a:r>
            <a:r>
              <a:rPr lang="fr-CA" sz="2000" dirty="0"/>
              <a:t> </a:t>
            </a:r>
            <a:r>
              <a:rPr lang="fr-CA" sz="2000" dirty="0" err="1"/>
              <a:t>projects</a:t>
            </a:r>
            <a:r>
              <a:rPr lang="fr-CA" sz="2000" dirty="0"/>
              <a:t>:</a:t>
            </a:r>
            <a:endParaRPr lang="en-US" sz="2000" dirty="0"/>
          </a:p>
          <a:p>
            <a:pPr marL="685800" indent="-167879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fr-CA" sz="1600" dirty="0"/>
              <a:t>&gt; 260 applications </a:t>
            </a:r>
            <a:r>
              <a:rPr lang="fr-CA" sz="1600" dirty="0">
                <a:sym typeface="Wingdings" panose="05000000000000000000" pitchFamily="2" charset="2"/>
              </a:rPr>
              <a:t></a:t>
            </a:r>
            <a:r>
              <a:rPr lang="en-GB" sz="1600" dirty="0"/>
              <a:t> </a:t>
            </a:r>
            <a:r>
              <a:rPr lang="fr-CA" sz="1600" dirty="0"/>
              <a:t>&gt; 141 </a:t>
            </a:r>
            <a:r>
              <a:rPr lang="fr-CA" sz="1600" dirty="0" err="1"/>
              <a:t>projects</a:t>
            </a:r>
            <a:endParaRPr lang="fr-CA" sz="1600" dirty="0"/>
          </a:p>
          <a:p>
            <a:pPr marL="685800" indent="-167879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fr-CA" sz="1600" dirty="0"/>
              <a:t>84% collaborative staff/</a:t>
            </a:r>
            <a:r>
              <a:rPr lang="fr-CA" sz="1600" dirty="0" err="1"/>
              <a:t>students</a:t>
            </a:r>
            <a:endParaRPr lang="fr-CA" sz="1600" dirty="0"/>
          </a:p>
          <a:p>
            <a:pPr marL="685800" indent="-167879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fr-CA" sz="1600" dirty="0"/>
              <a:t>On </a:t>
            </a:r>
            <a:r>
              <a:rPr lang="fr-CA" sz="1600" dirty="0" err="1"/>
              <a:t>track</a:t>
            </a:r>
            <a:r>
              <a:rPr lang="fr-CA" sz="1600" dirty="0"/>
              <a:t> </a:t>
            </a:r>
            <a:r>
              <a:rPr lang="fr-CA" sz="1600" dirty="0" err="1"/>
              <a:t>with</a:t>
            </a:r>
            <a:r>
              <a:rPr lang="fr-CA" sz="1600" dirty="0"/>
              <a:t> </a:t>
            </a:r>
            <a:r>
              <a:rPr lang="fr-CA" sz="1600" dirty="0" err="1"/>
              <a:t>funds</a:t>
            </a:r>
            <a:endParaRPr lang="fr-CA" sz="1600" dirty="0"/>
          </a:p>
          <a:p>
            <a:pPr marL="685800" indent="-167879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fr-CA" sz="1600" dirty="0"/>
              <a:t>30% </a:t>
            </a:r>
            <a:r>
              <a:rPr lang="fr-CA" sz="1600" dirty="0" err="1"/>
              <a:t>connecting</a:t>
            </a:r>
            <a:r>
              <a:rPr lang="fr-CA" sz="1600" dirty="0"/>
              <a:t> </a:t>
            </a:r>
            <a:r>
              <a:rPr lang="fr-CA" sz="1600" dirty="0" err="1"/>
              <a:t>both</a:t>
            </a:r>
            <a:r>
              <a:rPr lang="fr-CA" sz="1600" dirty="0"/>
              <a:t> Macdonald and </a:t>
            </a:r>
            <a:r>
              <a:rPr lang="fr-CA" sz="1600" dirty="0" err="1"/>
              <a:t>downtown</a:t>
            </a:r>
            <a:r>
              <a:rPr lang="fr-CA" sz="1600" dirty="0"/>
              <a:t> campus</a:t>
            </a:r>
          </a:p>
          <a:p>
            <a:pPr marL="685800" indent="-167879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fr-CA" sz="1600" dirty="0"/>
              <a:t>Independent </a:t>
            </a:r>
            <a:r>
              <a:rPr lang="fr-CA" sz="1600" dirty="0" err="1"/>
              <a:t>Review</a:t>
            </a:r>
            <a:r>
              <a:rPr lang="fr-CA" sz="1600" dirty="0"/>
              <a:t> + 3-year Report for the 2010-2013 pilot </a:t>
            </a:r>
            <a:r>
              <a:rPr lang="fr-CA" sz="1600" dirty="0" err="1"/>
              <a:t>years</a:t>
            </a:r>
            <a:endParaRPr lang="fr-CA" sz="1600" dirty="0"/>
          </a:p>
          <a:p>
            <a:pPr>
              <a:spcBef>
                <a:spcPts val="0"/>
              </a:spcBef>
              <a:buFontTx/>
              <a:buChar char="-"/>
            </a:pPr>
            <a:endParaRPr lang="en-US" sz="1500" dirty="0"/>
          </a:p>
          <a:p>
            <a:pPr>
              <a:spcBef>
                <a:spcPts val="0"/>
              </a:spcBef>
            </a:pPr>
            <a:r>
              <a:rPr lang="en-US" sz="2000" dirty="0"/>
              <a:t>Transparency and accountability a high priority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600" dirty="0"/>
              <a:t>E.g. SPF Working Group Terms of Reference and webpage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600" dirty="0"/>
              <a:t>More information to be provided to project teams upfront through various means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dirty="0"/>
              <a:t>Reporting aligning with fiscal year </a:t>
            </a:r>
            <a:r>
              <a:rPr lang="en-US" sz="1600" dirty="0">
                <a:sym typeface="Wingdings" panose="05000000000000000000" pitchFamily="2" charset="2"/>
              </a:rPr>
              <a:t> 2014 report to be presented in the fall</a:t>
            </a:r>
          </a:p>
          <a:p>
            <a:pPr lvl="1">
              <a:spcBef>
                <a:spcPts val="0"/>
              </a:spcBef>
            </a:pPr>
            <a:endParaRPr lang="en-GB" sz="15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Update in application process and tools for project teams in order to </a:t>
            </a:r>
            <a:r>
              <a:rPr lang="en-US" sz="2000" dirty="0"/>
              <a:t>                    provide </a:t>
            </a:r>
            <a:r>
              <a:rPr lang="en-US" sz="2000" dirty="0"/>
              <a:t>help design aligned projects with maximum </a:t>
            </a:r>
            <a:r>
              <a:rPr lang="en-US" sz="2000" dirty="0"/>
              <a:t>impact.</a:t>
            </a:r>
            <a:endParaRPr lang="en-US" sz="2000" dirty="0"/>
          </a:p>
          <a:p>
            <a:pPr lvl="1">
              <a:spcBef>
                <a:spcPts val="0"/>
              </a:spcBef>
            </a:pPr>
            <a:endParaRPr lang="en-US" sz="1500" dirty="0">
              <a:sym typeface="Wingdings" panose="05000000000000000000" pitchFamily="2" charset="2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31094" y="636060"/>
            <a:ext cx="7579519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50" b="1" dirty="0"/>
              <a:t>II. 	Overview</a:t>
            </a:r>
            <a:endParaRPr lang="en-US" sz="375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8" y="704521"/>
            <a:ext cx="92154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473" y="435571"/>
            <a:ext cx="5915025" cy="994172"/>
          </a:xfrm>
        </p:spPr>
        <p:txBody>
          <a:bodyPr>
            <a:normAutofit/>
          </a:bodyPr>
          <a:lstStyle/>
          <a:p>
            <a:r>
              <a:rPr lang="en-US" sz="3750" b="1" dirty="0"/>
              <a:t>IV. </a:t>
            </a:r>
            <a:r>
              <a:rPr lang="en-US" sz="3750" b="1" dirty="0"/>
              <a:t>	Examples</a:t>
            </a:r>
            <a:endParaRPr lang="en-US" sz="375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835" y="318288"/>
            <a:ext cx="985838" cy="10144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84" y="4663755"/>
            <a:ext cx="1275147" cy="1020118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33388" y="1743516"/>
            <a:ext cx="8277225" cy="31898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981473" y="1685531"/>
            <a:ext cx="2413121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241" indent="-401241" algn="ctr"/>
            <a:r>
              <a:rPr lang="en-US" sz="1950" b="1" dirty="0"/>
              <a:t>Shut Your Sash </a:t>
            </a:r>
          </a:p>
          <a:p>
            <a:pPr marL="401241" indent="-401241" algn="ctr"/>
            <a:r>
              <a:rPr lang="en-US" sz="1950" b="1" dirty="0"/>
              <a:t>(SP0041 – 7.7K)</a:t>
            </a:r>
          </a:p>
          <a:p>
            <a:pPr marL="401241" indent="-401241">
              <a:buFont typeface="Arial" pitchFamily="34" charset="0"/>
              <a:buChar char="•"/>
            </a:pPr>
            <a:endParaRPr lang="en-CA" sz="1650" dirty="0"/>
          </a:p>
        </p:txBody>
      </p:sp>
      <p:pic>
        <p:nvPicPr>
          <p:cNvPr id="1027" name="Picture 3" descr="\\webfolders.mcgill.ca@SSL\DavWWWRoot\deptshare\CSP\Share\Physical Planning\SUSTAINABILITY\Sustainability Projects Fund\SPF Projects\SP0041 Shut your sash\Photos (source-ULaval)\IMG_18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5354" y="2460628"/>
            <a:ext cx="2417434" cy="3223245"/>
          </a:xfrm>
          <a:prstGeom prst="rect">
            <a:avLst/>
          </a:prstGeom>
          <a:noFill/>
        </p:spPr>
      </p:pic>
      <p:pic>
        <p:nvPicPr>
          <p:cNvPr id="1026" name="Picture 2" descr="\\webfolders.mcgill.ca@SSL\DavWWWRoot\deptshare\CSP\Share\Physical Planning\SUSTAINABILITY\Sustainability Projects Fund\SPF Projects\SP0041 Shut your sash\Photos (source-ULaval)\IMG_1876.JPG"/>
          <p:cNvPicPr>
            <a:picLocks noChangeAspect="1" noChangeArrowheads="1"/>
          </p:cNvPicPr>
          <p:nvPr/>
        </p:nvPicPr>
        <p:blipFill>
          <a:blip r:embed="rId6" cstate="print"/>
          <a:srcRect l="36264" t="17728" r="15688" b="-326"/>
          <a:stretch>
            <a:fillRect/>
          </a:stretch>
        </p:blipFill>
        <p:spPr bwMode="auto">
          <a:xfrm>
            <a:off x="6536929" y="1698469"/>
            <a:ext cx="2057400" cy="2652623"/>
          </a:xfrm>
          <a:prstGeom prst="rect">
            <a:avLst/>
          </a:prstGeom>
          <a:noFill/>
        </p:spPr>
      </p:pic>
      <p:pic>
        <p:nvPicPr>
          <p:cNvPr id="1028" name="Picture 4" descr="\\webfolders.mcgill.ca@SSL\DavWWWRoot\deptshare\CSP\Share\Physical Planning\SUSTAINABILITY\Sustainability Projects Fund\SPF Projects\SP0126 Rez Anti-Oppression program\web\oppressiontree-215x29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813" y="1772055"/>
            <a:ext cx="2458730" cy="331642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" y="5077421"/>
            <a:ext cx="428301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241" indent="-401241" algn="ctr"/>
            <a:r>
              <a:rPr lang="en-US" sz="1950" b="1" dirty="0"/>
              <a:t>Residences Anti-Oppression </a:t>
            </a:r>
          </a:p>
          <a:p>
            <a:pPr marL="401241" indent="-401241" algn="ctr"/>
            <a:r>
              <a:rPr lang="en-US" sz="1950" b="1" dirty="0" err="1"/>
              <a:t>Programme</a:t>
            </a:r>
            <a:r>
              <a:rPr lang="en-US" sz="1950" b="1" dirty="0"/>
              <a:t> (SP0126 – 60K)</a:t>
            </a:r>
          </a:p>
        </p:txBody>
      </p:sp>
    </p:spTree>
    <p:extLst>
      <p:ext uri="{BB962C8B-B14F-4D97-AF65-F5344CB8AC3E}">
        <p14:creationId xmlns:p14="http://schemas.microsoft.com/office/powerpoint/2010/main" val="42252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</TotalTime>
  <Words>1570</Words>
  <Application>Microsoft Office PowerPoint</Application>
  <PresentationFormat>On-screen Show (4:3)</PresentationFormat>
  <Paragraphs>195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Century Schoolbook</vt:lpstr>
      <vt:lpstr>Wingdings</vt:lpstr>
      <vt:lpstr>Office Theme</vt:lpstr>
      <vt:lpstr> You have a project idea for sustainability at McGill?   “PUT A BIRD ON IT!” </vt:lpstr>
      <vt:lpstr>The Precious and Fabulous SPF</vt:lpstr>
      <vt:lpstr>I.  3 key things to know about the SPF</vt:lpstr>
      <vt:lpstr>II.  More on the SPF mandate</vt:lpstr>
      <vt:lpstr>PowerPoint Presentation</vt:lpstr>
      <vt:lpstr>PowerPoint Presentation</vt:lpstr>
      <vt:lpstr>PowerPoint Presentation</vt:lpstr>
      <vt:lpstr>PowerPoint Presentation</vt:lpstr>
      <vt:lpstr>IV.  Examples</vt:lpstr>
      <vt:lpstr>PowerPoint Presentation</vt:lpstr>
      <vt:lpstr>PowerPoint Presentation</vt:lpstr>
      <vt:lpstr>IV.  Examples – More Ideas</vt:lpstr>
      <vt:lpstr>III.  Application Process</vt:lpstr>
      <vt:lpstr>PowerPoint Presentation</vt:lpstr>
      <vt:lpstr>III.  Why you should join</vt:lpstr>
      <vt:lpstr>V.  What is Next</vt:lpstr>
      <vt:lpstr>THANK YOU!</vt:lpstr>
    </vt:vector>
  </TitlesOfParts>
  <Company>McGill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Projects Fund  Working Group Meeting</dc:title>
  <dc:creator>Kim Mcgrath</dc:creator>
  <cp:lastModifiedBy>Kim McGrath</cp:lastModifiedBy>
  <cp:revision>114</cp:revision>
  <cp:lastPrinted>2015-01-28T20:26:03Z</cp:lastPrinted>
  <dcterms:created xsi:type="dcterms:W3CDTF">2014-05-28T12:29:15Z</dcterms:created>
  <dcterms:modified xsi:type="dcterms:W3CDTF">2015-02-09T21:03:45Z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