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77" d="100"/>
          <a:sy n="77" d="100"/>
        </p:scale>
        <p:origin x="40"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4/9/2015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4/9/2015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6346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5D6C7379-69CC-4837-9905-BEBA22830C8A}" type="datetimeFigureOut">
              <a:rPr lang="en-US" smtClean="0"/>
              <a:t>4/9/2015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0256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49EB8B7E-8AEE-4F10-BFEE-C999AD004D36}" type="datetimeFigureOut">
              <a:rPr lang="en-US" smtClean="0"/>
              <a:t>4/9/2015</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865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4/9/2015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235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4/9/2015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110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4/9/2015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526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4/9/2015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587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4/9/2015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5505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4/9/2015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999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4/9/2015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610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4/9/2015</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242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4/9/2015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3294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471A834-4F3C-4AF9-9C74-05EC35A0F292}" type="datetimeFigureOut">
              <a:rPr lang="en-US" smtClean="0"/>
              <a:t>4/9/2015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US" smtClean="0"/>
              <a:t>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21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smtClean="0"/>
              <a:t>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1CF1133-3259-4C45-BABA-5B62D9C6F78D}" type="datetimeFigureOut">
              <a:rPr lang="en-US" smtClean="0"/>
              <a:t>4/9/2015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60257198"/>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26" y="1818526"/>
            <a:ext cx="9144000" cy="2825487"/>
          </a:xfrm>
        </p:spPr>
        <p:txBody>
          <a:bodyPr/>
          <a:lstStyle/>
          <a:p>
            <a:r>
              <a:rPr lang="en-US" dirty="0" smtClean="0"/>
              <a:t>Ad-Hoc Club Hub</a:t>
            </a:r>
            <a:br>
              <a:rPr lang="en-US" dirty="0" smtClean="0"/>
            </a:br>
            <a:r>
              <a:rPr lang="en-US" dirty="0" smtClean="0"/>
              <a:t>Committee Report</a:t>
            </a:r>
            <a:endParaRPr lang="en-US" dirty="0"/>
          </a:p>
        </p:txBody>
      </p:sp>
      <p:sp>
        <p:nvSpPr>
          <p:cNvPr id="3" name="Subtitle 2"/>
          <p:cNvSpPr>
            <a:spLocks noGrp="1"/>
          </p:cNvSpPr>
          <p:nvPr>
            <p:ph type="subTitle" idx="1"/>
          </p:nvPr>
        </p:nvSpPr>
        <p:spPr>
          <a:xfrm>
            <a:off x="7161944" y="5461530"/>
            <a:ext cx="9144000" cy="754025"/>
          </a:xfrm>
        </p:spPr>
        <p:txBody>
          <a:bodyPr/>
          <a:lstStyle/>
          <a:p>
            <a:r>
              <a:rPr lang="en-US" dirty="0" smtClean="0"/>
              <a:t>Vice-President (Clubs and Services)</a:t>
            </a:r>
            <a:endParaRPr lang="en-US" dirty="0"/>
          </a:p>
        </p:txBody>
      </p:sp>
    </p:spTree>
    <p:extLst>
      <p:ext uri="{BB962C8B-B14F-4D97-AF65-F5344CB8AC3E}">
        <p14:creationId xmlns:p14="http://schemas.microsoft.com/office/powerpoint/2010/main" val="3399425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738"/>
            <a:ext cx="10515600" cy="1325563"/>
          </a:xfrm>
        </p:spPr>
        <p:txBody>
          <a:bodyPr/>
          <a:lstStyle/>
          <a:p>
            <a:r>
              <a:rPr lang="en-US" dirty="0" smtClean="0"/>
              <a:t>Phase 3: Consultation</a:t>
            </a:r>
            <a:endParaRPr lang="en-US" dirty="0"/>
          </a:p>
        </p:txBody>
      </p:sp>
      <p:sp>
        <p:nvSpPr>
          <p:cNvPr id="3" name="Content Placeholder 2"/>
          <p:cNvSpPr>
            <a:spLocks noGrp="1"/>
          </p:cNvSpPr>
          <p:nvPr>
            <p:ph idx="1"/>
          </p:nvPr>
        </p:nvSpPr>
        <p:spPr>
          <a:xfrm>
            <a:off x="1120000" y="1794018"/>
            <a:ext cx="10233800" cy="5100530"/>
          </a:xfrm>
        </p:spPr>
        <p:txBody>
          <a:bodyPr>
            <a:normAutofit/>
          </a:bodyPr>
          <a:lstStyle/>
          <a:p>
            <a:r>
              <a:rPr lang="en-US" sz="2200" dirty="0" smtClean="0"/>
              <a:t>In order to consult students on their experience within clubs, the Ad-Hoc Club Hub Committee was created to draft a Club Survey as well as analyze its results</a:t>
            </a:r>
          </a:p>
          <a:p>
            <a:r>
              <a:rPr lang="en-US" sz="2200" dirty="0" smtClean="0"/>
              <a:t>The Club Survey, consisting of 50 questions, went live on March 9</a:t>
            </a:r>
            <a:r>
              <a:rPr lang="en-US" sz="2200" baseline="30000" dirty="0" smtClean="0"/>
              <a:t>th</a:t>
            </a:r>
            <a:r>
              <a:rPr lang="en-US" sz="2200" dirty="0" smtClean="0"/>
              <a:t> and closed on March 31</a:t>
            </a:r>
            <a:r>
              <a:rPr lang="en-US" sz="2200" baseline="30000" dirty="0" smtClean="0"/>
              <a:t>st</a:t>
            </a:r>
            <a:r>
              <a:rPr lang="en-US" sz="2200" dirty="0" smtClean="0"/>
              <a:t>.</a:t>
            </a:r>
          </a:p>
          <a:p>
            <a:r>
              <a:rPr lang="en-US" sz="2200" dirty="0" smtClean="0"/>
              <a:t>The Executive Committee approved allocating 2000$, from inactive club bank accounts whose funds had been recovered into the Club Fund, towards incentivizing the survey. The Club Hub Committee decided on ten 200$ grants to be raffled off.</a:t>
            </a:r>
          </a:p>
          <a:p>
            <a:r>
              <a:rPr lang="en-US" sz="2200" dirty="0" smtClean="0"/>
              <a:t>A total of 431 responses of which 280 were complete responses. This represents 142 unique clubs which consists of 61.21% of all Clubs.</a:t>
            </a:r>
            <a:endParaRPr lang="en-US" sz="2200" dirty="0"/>
          </a:p>
        </p:txBody>
      </p:sp>
    </p:spTree>
    <p:extLst>
      <p:ext uri="{BB962C8B-B14F-4D97-AF65-F5344CB8AC3E}">
        <p14:creationId xmlns:p14="http://schemas.microsoft.com/office/powerpoint/2010/main" val="1318273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 Consultation</a:t>
            </a:r>
            <a:endParaRPr lang="en-US" dirty="0"/>
          </a:p>
        </p:txBody>
      </p:sp>
      <p:sp>
        <p:nvSpPr>
          <p:cNvPr id="3" name="Content Placeholder 2"/>
          <p:cNvSpPr>
            <a:spLocks noGrp="1"/>
          </p:cNvSpPr>
          <p:nvPr>
            <p:ph idx="1"/>
          </p:nvPr>
        </p:nvSpPr>
        <p:spPr/>
        <p:txBody>
          <a:bodyPr/>
          <a:lstStyle/>
          <a:p>
            <a:r>
              <a:rPr lang="en-US" dirty="0" smtClean="0"/>
              <a:t>Major highlights</a:t>
            </a:r>
          </a:p>
          <a:p>
            <a:pPr lvl="1"/>
            <a:r>
              <a:rPr lang="en-US" dirty="0" smtClean="0"/>
              <a:t>57.50% of clubs would support the creation of an online club management portal, 5.35% disagree</a:t>
            </a:r>
          </a:p>
          <a:p>
            <a:pPr lvl="1"/>
            <a:r>
              <a:rPr lang="en-US" dirty="0"/>
              <a:t>3</a:t>
            </a:r>
            <a:r>
              <a:rPr lang="en-US" dirty="0" smtClean="0"/>
              <a:t>8.22% of clubs agree that SSMU provides enough resources, 18.93% disagree </a:t>
            </a:r>
          </a:p>
          <a:p>
            <a:pPr lvl="2"/>
            <a:r>
              <a:rPr lang="en-US" dirty="0" smtClean="0"/>
              <a:t>Space and Funding cited as most requested resources</a:t>
            </a:r>
          </a:p>
          <a:p>
            <a:pPr lvl="1"/>
            <a:r>
              <a:rPr lang="en-US" dirty="0" smtClean="0"/>
              <a:t>Between 52% and 82% of Clubs would attend a funding application workshop or an event planning workshop if offered</a:t>
            </a:r>
          </a:p>
          <a:p>
            <a:pPr lvl="1"/>
            <a:r>
              <a:rPr lang="en-US" dirty="0" smtClean="0"/>
              <a:t>No significant agreement (~50% agree and disagree) regarding how easy to navigate the website, however strong agreement that the information available is useful and easy to read</a:t>
            </a:r>
          </a:p>
          <a:p>
            <a:pPr lvl="1"/>
            <a:r>
              <a:rPr lang="en-US" dirty="0" smtClean="0"/>
              <a:t>60.56% of Clubs agree that they compete with too many other groups at Activities Night and 72.11% of Clubs would table for more days if Activities Night was hosted longer</a:t>
            </a:r>
            <a:endParaRPr lang="en-US" dirty="0"/>
          </a:p>
        </p:txBody>
      </p:sp>
    </p:spTree>
    <p:extLst>
      <p:ext uri="{BB962C8B-B14F-4D97-AF65-F5344CB8AC3E}">
        <p14:creationId xmlns:p14="http://schemas.microsoft.com/office/powerpoint/2010/main" val="1862654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 Consultation</a:t>
            </a:r>
            <a:endParaRPr lang="en-US" dirty="0"/>
          </a:p>
        </p:txBody>
      </p:sp>
      <p:sp>
        <p:nvSpPr>
          <p:cNvPr id="3" name="Content Placeholder 2"/>
          <p:cNvSpPr>
            <a:spLocks noGrp="1"/>
          </p:cNvSpPr>
          <p:nvPr>
            <p:ph idx="1"/>
          </p:nvPr>
        </p:nvSpPr>
        <p:spPr/>
        <p:txBody>
          <a:bodyPr/>
          <a:lstStyle/>
          <a:p>
            <a:r>
              <a:rPr lang="en-US" dirty="0" smtClean="0"/>
              <a:t>Next steps:</a:t>
            </a:r>
          </a:p>
          <a:p>
            <a:pPr lvl="1"/>
            <a:r>
              <a:rPr lang="en-US" dirty="0" smtClean="0"/>
              <a:t>Announce the winners of the Club Survey raffle</a:t>
            </a:r>
          </a:p>
          <a:p>
            <a:pPr lvl="1"/>
            <a:r>
              <a:rPr lang="en-US" dirty="0" smtClean="0"/>
              <a:t>Continue to analyze the data from the Club Survey and prepare a report of recommendations for future VP (CS)s</a:t>
            </a:r>
          </a:p>
          <a:p>
            <a:pPr lvl="1"/>
            <a:r>
              <a:rPr lang="en-US" dirty="0" smtClean="0"/>
              <a:t>Follow up with Clubs and Services that are part of the pilot project for </a:t>
            </a:r>
            <a:r>
              <a:rPr lang="en-US" dirty="0" err="1" smtClean="0"/>
              <a:t>myInvolvement</a:t>
            </a:r>
            <a:endParaRPr lang="en-US" dirty="0"/>
          </a:p>
        </p:txBody>
      </p:sp>
    </p:spTree>
    <p:extLst>
      <p:ext uri="{BB962C8B-B14F-4D97-AF65-F5344CB8AC3E}">
        <p14:creationId xmlns:p14="http://schemas.microsoft.com/office/powerpoint/2010/main" val="38290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year</a:t>
            </a:r>
            <a:endParaRPr lang="en-US" dirty="0"/>
          </a:p>
        </p:txBody>
      </p:sp>
      <p:sp>
        <p:nvSpPr>
          <p:cNvPr id="3" name="Content Placeholder 2"/>
          <p:cNvSpPr>
            <a:spLocks noGrp="1"/>
          </p:cNvSpPr>
          <p:nvPr>
            <p:ph idx="1"/>
          </p:nvPr>
        </p:nvSpPr>
        <p:spPr/>
        <p:txBody>
          <a:bodyPr/>
          <a:lstStyle/>
          <a:p>
            <a:r>
              <a:rPr lang="en-US" dirty="0" smtClean="0"/>
              <a:t>Phase 4: Development</a:t>
            </a:r>
          </a:p>
          <a:p>
            <a:pPr lvl="1"/>
            <a:r>
              <a:rPr lang="en-US" dirty="0" smtClean="0"/>
              <a:t>A future VP (CS) will be responsible for sourcing quotes from software development companies and working towards the development of the Club Hub.</a:t>
            </a:r>
          </a:p>
          <a:p>
            <a:r>
              <a:rPr lang="en-US" dirty="0" smtClean="0"/>
              <a:t>Phase 5: Implementation</a:t>
            </a:r>
          </a:p>
          <a:p>
            <a:pPr lvl="1"/>
            <a:r>
              <a:rPr lang="en-US" dirty="0" smtClean="0"/>
              <a:t>A future VP (CS) will be responsible for implementing the Club Hub into SSMU’s club administration.</a:t>
            </a:r>
          </a:p>
          <a:p>
            <a:r>
              <a:rPr lang="en-US" dirty="0" smtClean="0"/>
              <a:t>Phase 6: Assessment</a:t>
            </a:r>
          </a:p>
          <a:p>
            <a:pPr lvl="1"/>
            <a:r>
              <a:rPr lang="en-US" dirty="0" smtClean="0"/>
              <a:t>A future VP (CS) will be responsible for assessing any logistical issues with the implementation</a:t>
            </a:r>
            <a:endParaRPr lang="en-US" dirty="0"/>
          </a:p>
        </p:txBody>
      </p:sp>
    </p:spTree>
    <p:extLst>
      <p:ext uri="{BB962C8B-B14F-4D97-AF65-F5344CB8AC3E}">
        <p14:creationId xmlns:p14="http://schemas.microsoft.com/office/powerpoint/2010/main" val="1240083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Hub Project</a:t>
            </a:r>
            <a:endParaRPr lang="en-US" dirty="0"/>
          </a:p>
        </p:txBody>
      </p:sp>
      <p:sp>
        <p:nvSpPr>
          <p:cNvPr id="3" name="Content Placeholder 2"/>
          <p:cNvSpPr>
            <a:spLocks noGrp="1"/>
          </p:cNvSpPr>
          <p:nvPr>
            <p:ph idx="1"/>
          </p:nvPr>
        </p:nvSpPr>
        <p:spPr>
          <a:xfrm>
            <a:off x="818712" y="2222287"/>
            <a:ext cx="10554574" cy="4394270"/>
          </a:xfrm>
        </p:spPr>
        <p:txBody>
          <a:bodyPr>
            <a:noAutofit/>
          </a:bodyPr>
          <a:lstStyle/>
          <a:p>
            <a:r>
              <a:rPr lang="en-US" sz="2200" dirty="0" smtClean="0"/>
              <a:t>Purpose: Large scale revamp of the Clubs and Services Portfolio administration into an online club management portal called the Club Hub.</a:t>
            </a:r>
          </a:p>
          <a:p>
            <a:r>
              <a:rPr lang="en-US" sz="2200" dirty="0" smtClean="0"/>
              <a:t>Phases: There are 6 major phases</a:t>
            </a:r>
          </a:p>
          <a:p>
            <a:pPr lvl="1"/>
            <a:r>
              <a:rPr lang="en-US" sz="2200" dirty="0" smtClean="0"/>
              <a:t>Phase 1: Research (complete)</a:t>
            </a:r>
          </a:p>
          <a:p>
            <a:pPr lvl="1"/>
            <a:r>
              <a:rPr lang="en-US" sz="2200" dirty="0" smtClean="0"/>
              <a:t>Phase 2: Design (complete)</a:t>
            </a:r>
          </a:p>
          <a:p>
            <a:pPr lvl="1"/>
            <a:r>
              <a:rPr lang="en-US" sz="2200" dirty="0" smtClean="0"/>
              <a:t>Phase 3: Consultation (complete)</a:t>
            </a:r>
          </a:p>
          <a:p>
            <a:pPr lvl="1"/>
            <a:r>
              <a:rPr lang="en-US" sz="2200" dirty="0" smtClean="0"/>
              <a:t>Phase 4: Development</a:t>
            </a:r>
          </a:p>
          <a:p>
            <a:pPr lvl="1"/>
            <a:r>
              <a:rPr lang="en-US" sz="2200" dirty="0" smtClean="0"/>
              <a:t>Phase 5: Implementation</a:t>
            </a:r>
          </a:p>
          <a:p>
            <a:pPr lvl="1"/>
            <a:r>
              <a:rPr lang="en-US" sz="2200" dirty="0" smtClean="0"/>
              <a:t>Phase 6: Assessment</a:t>
            </a:r>
            <a:endParaRPr lang="en-US" sz="2200" dirty="0"/>
          </a:p>
        </p:txBody>
      </p:sp>
    </p:spTree>
    <p:extLst>
      <p:ext uri="{BB962C8B-B14F-4D97-AF65-F5344CB8AC3E}">
        <p14:creationId xmlns:p14="http://schemas.microsoft.com/office/powerpoint/2010/main" val="2737187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Research</a:t>
            </a:r>
            <a:endParaRPr lang="en-US" dirty="0"/>
          </a:p>
        </p:txBody>
      </p:sp>
      <p:sp>
        <p:nvSpPr>
          <p:cNvPr id="5" name="Text Placeholder 4"/>
          <p:cNvSpPr>
            <a:spLocks noGrp="1"/>
          </p:cNvSpPr>
          <p:nvPr>
            <p:ph type="body" idx="1"/>
          </p:nvPr>
        </p:nvSpPr>
        <p:spPr>
          <a:xfrm>
            <a:off x="1787820" y="1845352"/>
            <a:ext cx="10235388" cy="823912"/>
          </a:xfrm>
        </p:spPr>
        <p:txBody>
          <a:bodyPr/>
          <a:lstStyle/>
          <a:p>
            <a:r>
              <a:rPr lang="en-US" dirty="0"/>
              <a:t>Step 1: Identify </a:t>
            </a:r>
            <a:r>
              <a:rPr lang="en-US" sz="2400" dirty="0"/>
              <a:t>problems</a:t>
            </a:r>
            <a:r>
              <a:rPr lang="en-US" dirty="0"/>
              <a:t> with our current </a:t>
            </a:r>
            <a:r>
              <a:rPr lang="en-US" dirty="0" smtClean="0"/>
              <a:t>club structure</a:t>
            </a:r>
            <a:endParaRPr lang="en-US" dirty="0"/>
          </a:p>
        </p:txBody>
      </p:sp>
      <p:sp>
        <p:nvSpPr>
          <p:cNvPr id="3" name="Content Placeholder 2"/>
          <p:cNvSpPr>
            <a:spLocks noGrp="1"/>
          </p:cNvSpPr>
          <p:nvPr>
            <p:ph sz="half" idx="2"/>
          </p:nvPr>
        </p:nvSpPr>
        <p:spPr>
          <a:xfrm>
            <a:off x="965888" y="2700284"/>
            <a:ext cx="5025216" cy="3890071"/>
          </a:xfrm>
        </p:spPr>
        <p:txBody>
          <a:bodyPr>
            <a:normAutofit fontScale="92500" lnSpcReduction="20000"/>
          </a:bodyPr>
          <a:lstStyle/>
          <a:p>
            <a:pPr lvl="1"/>
            <a:endParaRPr lang="en-US" dirty="0" smtClean="0"/>
          </a:p>
          <a:p>
            <a:pPr lvl="1"/>
            <a:r>
              <a:rPr lang="en-US" sz="2400" dirty="0" smtClean="0"/>
              <a:t>Institutional </a:t>
            </a:r>
            <a:r>
              <a:rPr lang="en-US" sz="2400" dirty="0"/>
              <a:t>memory</a:t>
            </a:r>
          </a:p>
          <a:p>
            <a:pPr lvl="1"/>
            <a:r>
              <a:rPr lang="en-US" sz="2400" dirty="0"/>
              <a:t>Outdated constitutions</a:t>
            </a:r>
          </a:p>
          <a:p>
            <a:pPr lvl="1"/>
            <a:r>
              <a:rPr lang="en-US" sz="2400" dirty="0"/>
              <a:t>Room bookings</a:t>
            </a:r>
          </a:p>
          <a:p>
            <a:pPr lvl="1"/>
            <a:r>
              <a:rPr lang="en-US" sz="2400" dirty="0"/>
              <a:t>Club bank accounts</a:t>
            </a:r>
          </a:p>
          <a:p>
            <a:pPr lvl="1"/>
            <a:r>
              <a:rPr lang="en-US" sz="2400" dirty="0"/>
              <a:t>Club Funding</a:t>
            </a:r>
          </a:p>
          <a:p>
            <a:pPr lvl="1"/>
            <a:r>
              <a:rPr lang="en-US" sz="2400" dirty="0"/>
              <a:t>Club Auditing</a:t>
            </a:r>
          </a:p>
          <a:p>
            <a:pPr lvl="1"/>
            <a:r>
              <a:rPr lang="en-US" sz="2400" dirty="0"/>
              <a:t>Club Offices/Lockers</a:t>
            </a:r>
          </a:p>
          <a:p>
            <a:pPr lvl="1"/>
            <a:r>
              <a:rPr lang="en-US" sz="2400" dirty="0"/>
              <a:t>Club </a:t>
            </a:r>
            <a:r>
              <a:rPr lang="en-US" sz="2400" dirty="0" smtClean="0"/>
              <a:t>insurance</a:t>
            </a:r>
          </a:p>
          <a:p>
            <a:pPr lvl="1"/>
            <a:endParaRPr lang="en-US" dirty="0"/>
          </a:p>
          <a:p>
            <a:pPr lvl="1"/>
            <a:endParaRPr lang="en-US" dirty="0"/>
          </a:p>
        </p:txBody>
      </p:sp>
      <p:sp>
        <p:nvSpPr>
          <p:cNvPr id="7" name="Content Placeholder 6"/>
          <p:cNvSpPr>
            <a:spLocks noGrp="1"/>
          </p:cNvSpPr>
          <p:nvPr>
            <p:ph sz="quarter" idx="4"/>
          </p:nvPr>
        </p:nvSpPr>
        <p:spPr>
          <a:xfrm>
            <a:off x="5991104" y="2700283"/>
            <a:ext cx="5035548" cy="3890071"/>
          </a:xfrm>
        </p:spPr>
        <p:txBody>
          <a:bodyPr>
            <a:normAutofit fontScale="92500" lnSpcReduction="10000"/>
          </a:bodyPr>
          <a:lstStyle/>
          <a:p>
            <a:pPr lvl="1"/>
            <a:endParaRPr lang="en-US" dirty="0" smtClean="0"/>
          </a:p>
          <a:p>
            <a:pPr lvl="1"/>
            <a:r>
              <a:rPr lang="en-US" sz="2200" dirty="0" smtClean="0"/>
              <a:t>Club </a:t>
            </a:r>
            <a:r>
              <a:rPr lang="en-US" sz="2200" dirty="0"/>
              <a:t>elections</a:t>
            </a:r>
          </a:p>
          <a:p>
            <a:pPr lvl="1"/>
            <a:r>
              <a:rPr lang="en-US" sz="2200" dirty="0"/>
              <a:t>Sponsorship and Contracts</a:t>
            </a:r>
          </a:p>
          <a:p>
            <a:pPr lvl="1"/>
            <a:r>
              <a:rPr lang="en-US" sz="2200" dirty="0"/>
              <a:t>Interclub conflicts</a:t>
            </a:r>
          </a:p>
          <a:p>
            <a:pPr lvl="1"/>
            <a:r>
              <a:rPr lang="en-US" sz="2200" dirty="0"/>
              <a:t>McGill/SSMU </a:t>
            </a:r>
            <a:r>
              <a:rPr lang="en-US" sz="2200" dirty="0" err="1"/>
              <a:t>MoA</a:t>
            </a:r>
            <a:endParaRPr lang="en-US" sz="2200" dirty="0"/>
          </a:p>
          <a:p>
            <a:pPr lvl="1"/>
            <a:r>
              <a:rPr lang="en-US" sz="2200" dirty="0"/>
              <a:t>PGSS/SSMU </a:t>
            </a:r>
            <a:r>
              <a:rPr lang="en-US" sz="2200" dirty="0" err="1"/>
              <a:t>MoA</a:t>
            </a:r>
            <a:endParaRPr lang="en-US" sz="2200" dirty="0"/>
          </a:p>
          <a:p>
            <a:pPr lvl="1"/>
            <a:r>
              <a:rPr lang="en-US" sz="2200" dirty="0"/>
              <a:t>High turnover/short lifespan</a:t>
            </a:r>
          </a:p>
          <a:p>
            <a:pPr lvl="1"/>
            <a:r>
              <a:rPr lang="en-US" sz="2200" dirty="0"/>
              <a:t>Bad record-keeping</a:t>
            </a:r>
          </a:p>
          <a:p>
            <a:pPr lvl="1"/>
            <a:r>
              <a:rPr lang="en-US" sz="2200" dirty="0"/>
              <a:t>Historical precedence</a:t>
            </a:r>
          </a:p>
          <a:p>
            <a:endParaRPr lang="en-US" dirty="0"/>
          </a:p>
        </p:txBody>
      </p:sp>
    </p:spTree>
    <p:extLst>
      <p:ext uri="{BB962C8B-B14F-4D97-AF65-F5344CB8AC3E}">
        <p14:creationId xmlns:p14="http://schemas.microsoft.com/office/powerpoint/2010/main" val="865574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217325"/>
            <a:ext cx="10515600" cy="1325563"/>
          </a:xfrm>
        </p:spPr>
        <p:txBody>
          <a:bodyPr/>
          <a:lstStyle/>
          <a:p>
            <a:r>
              <a:rPr lang="en-US" dirty="0" smtClean="0"/>
              <a:t>Phase 1: Research </a:t>
            </a:r>
            <a:endParaRPr lang="en-US" dirty="0"/>
          </a:p>
        </p:txBody>
      </p:sp>
      <p:sp>
        <p:nvSpPr>
          <p:cNvPr id="5" name="Text Placeholder 4"/>
          <p:cNvSpPr>
            <a:spLocks noGrp="1"/>
          </p:cNvSpPr>
          <p:nvPr>
            <p:ph type="body" idx="1"/>
          </p:nvPr>
        </p:nvSpPr>
        <p:spPr>
          <a:xfrm>
            <a:off x="1120000" y="1261713"/>
            <a:ext cx="10235388" cy="562349"/>
          </a:xfrm>
        </p:spPr>
        <p:txBody>
          <a:bodyPr/>
          <a:lstStyle/>
          <a:p>
            <a:r>
              <a:rPr lang="en-US" dirty="0" smtClean="0"/>
              <a:t>Step 2: Research similar structures at other universities</a:t>
            </a:r>
            <a:endParaRPr lang="en-US" dirty="0"/>
          </a:p>
        </p:txBody>
      </p:sp>
      <p:sp>
        <p:nvSpPr>
          <p:cNvPr id="3" name="Content Placeholder 2"/>
          <p:cNvSpPr>
            <a:spLocks noGrp="1"/>
          </p:cNvSpPr>
          <p:nvPr>
            <p:ph sz="half" idx="2"/>
          </p:nvPr>
        </p:nvSpPr>
        <p:spPr>
          <a:xfrm>
            <a:off x="839788" y="2743201"/>
            <a:ext cx="5025216" cy="4448710"/>
          </a:xfrm>
        </p:spPr>
        <p:txBody>
          <a:bodyPr>
            <a:normAutofit/>
          </a:bodyPr>
          <a:lstStyle/>
          <a:p>
            <a:r>
              <a:rPr lang="en-US" sz="2400" dirty="0" smtClean="0"/>
              <a:t>Read bylaws and policies for over 40 universities across Canada and the United States</a:t>
            </a:r>
          </a:p>
          <a:p>
            <a:r>
              <a:rPr lang="en-US" sz="2400" dirty="0" smtClean="0"/>
              <a:t>Contacted and </a:t>
            </a:r>
            <a:r>
              <a:rPr lang="en-US" sz="2400" dirty="0" err="1" smtClean="0"/>
              <a:t>Skyped</a:t>
            </a:r>
            <a:r>
              <a:rPr lang="en-US" sz="2400" dirty="0" smtClean="0"/>
              <a:t> with 12 universities’ student association re: their club  structures (shown to the right)</a:t>
            </a:r>
          </a:p>
          <a:p>
            <a:endParaRPr lang="en-US" dirty="0" smtClean="0"/>
          </a:p>
          <a:p>
            <a:endParaRPr lang="en-US" dirty="0" smtClean="0"/>
          </a:p>
        </p:txBody>
      </p:sp>
      <p:sp>
        <p:nvSpPr>
          <p:cNvPr id="7" name="Content Placeholder 6"/>
          <p:cNvSpPr>
            <a:spLocks noGrp="1"/>
          </p:cNvSpPr>
          <p:nvPr>
            <p:ph sz="quarter" idx="4"/>
          </p:nvPr>
        </p:nvSpPr>
        <p:spPr>
          <a:xfrm>
            <a:off x="6319840" y="2008597"/>
            <a:ext cx="5035548" cy="4967555"/>
          </a:xfrm>
        </p:spPr>
        <p:txBody>
          <a:bodyPr>
            <a:normAutofit/>
          </a:bodyPr>
          <a:lstStyle/>
          <a:p>
            <a:r>
              <a:rPr lang="en-US" dirty="0"/>
              <a:t>Ryerson University</a:t>
            </a:r>
          </a:p>
          <a:p>
            <a:r>
              <a:rPr lang="en-US" dirty="0"/>
              <a:t>Concordia University</a:t>
            </a:r>
          </a:p>
          <a:p>
            <a:r>
              <a:rPr lang="en-US" dirty="0"/>
              <a:t>University of Calgary</a:t>
            </a:r>
          </a:p>
          <a:p>
            <a:r>
              <a:rPr lang="en-US" dirty="0"/>
              <a:t>University of Ottawa</a:t>
            </a:r>
          </a:p>
          <a:p>
            <a:r>
              <a:rPr lang="en-US" dirty="0"/>
              <a:t>University of Toronto</a:t>
            </a:r>
          </a:p>
          <a:p>
            <a:r>
              <a:rPr lang="en-US" dirty="0"/>
              <a:t>York University</a:t>
            </a:r>
          </a:p>
          <a:p>
            <a:r>
              <a:rPr lang="en-US" dirty="0"/>
              <a:t>University of </a:t>
            </a:r>
            <a:r>
              <a:rPr lang="en-US" dirty="0" err="1"/>
              <a:t>Lethbrudge</a:t>
            </a:r>
            <a:endParaRPr lang="en-US" dirty="0"/>
          </a:p>
          <a:p>
            <a:r>
              <a:rPr lang="en-US" dirty="0"/>
              <a:t>University of Manitoba</a:t>
            </a:r>
          </a:p>
          <a:p>
            <a:r>
              <a:rPr lang="en-US" dirty="0"/>
              <a:t>University of Waterloo</a:t>
            </a:r>
          </a:p>
          <a:p>
            <a:r>
              <a:rPr lang="en-US" dirty="0"/>
              <a:t>Simon Fraser University</a:t>
            </a:r>
          </a:p>
          <a:p>
            <a:r>
              <a:rPr lang="en-US" dirty="0"/>
              <a:t>University of British Columbia</a:t>
            </a:r>
          </a:p>
          <a:p>
            <a:r>
              <a:rPr lang="en-US" dirty="0"/>
              <a:t>Humber College</a:t>
            </a:r>
          </a:p>
          <a:p>
            <a:endParaRPr lang="en-US" dirty="0"/>
          </a:p>
        </p:txBody>
      </p:sp>
    </p:spTree>
    <p:extLst>
      <p:ext uri="{BB962C8B-B14F-4D97-AF65-F5344CB8AC3E}">
        <p14:creationId xmlns:p14="http://schemas.microsoft.com/office/powerpoint/2010/main" val="2671199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Research</a:t>
            </a:r>
            <a:endParaRPr lang="en-US" dirty="0"/>
          </a:p>
        </p:txBody>
      </p:sp>
      <p:sp>
        <p:nvSpPr>
          <p:cNvPr id="3" name="Content Placeholder 2"/>
          <p:cNvSpPr>
            <a:spLocks noGrp="1"/>
          </p:cNvSpPr>
          <p:nvPr>
            <p:ph idx="1"/>
          </p:nvPr>
        </p:nvSpPr>
        <p:spPr>
          <a:xfrm>
            <a:off x="979099" y="2359880"/>
            <a:ext cx="10233800" cy="4677917"/>
          </a:xfrm>
        </p:spPr>
        <p:txBody>
          <a:bodyPr/>
          <a:lstStyle/>
          <a:p>
            <a:r>
              <a:rPr lang="en-US" sz="2200" dirty="0" smtClean="0"/>
              <a:t>Attended UBC’s Student Union Development Summit and hosted a Clubs Portfolio Caucus</a:t>
            </a:r>
          </a:p>
          <a:p>
            <a:r>
              <a:rPr lang="en-US" sz="2200" dirty="0" smtClean="0"/>
              <a:t>Together with other VP (CS) equivalents, we created the Clubhouse, a cross-campus sounding board for ideas  and issues </a:t>
            </a:r>
          </a:p>
          <a:p>
            <a:r>
              <a:rPr lang="en-US" sz="2200" dirty="0" smtClean="0"/>
              <a:t>Major takeaways:</a:t>
            </a:r>
          </a:p>
          <a:p>
            <a:pPr lvl="1"/>
            <a:r>
              <a:rPr lang="en-US" sz="2200" dirty="0"/>
              <a:t>Our club structure is unique, however our problems are </a:t>
            </a:r>
            <a:r>
              <a:rPr lang="en-US" sz="2200" dirty="0" smtClean="0"/>
              <a:t>not</a:t>
            </a:r>
            <a:endParaRPr lang="en-US" sz="2200" dirty="0"/>
          </a:p>
          <a:p>
            <a:pPr lvl="1"/>
            <a:r>
              <a:rPr lang="en-US" sz="2200" dirty="0" smtClean="0"/>
              <a:t>Club administrative support is much higher at other universities</a:t>
            </a:r>
          </a:p>
          <a:p>
            <a:pPr lvl="1"/>
            <a:r>
              <a:rPr lang="en-US" sz="2200" dirty="0" smtClean="0"/>
              <a:t>Number of clubs positively correlates with the amount of resources provided</a:t>
            </a:r>
          </a:p>
          <a:p>
            <a:pPr lvl="1"/>
            <a:endParaRPr lang="en-US" dirty="0" smtClean="0"/>
          </a:p>
          <a:p>
            <a:pPr lvl="1"/>
            <a:endParaRPr lang="en-US" dirty="0"/>
          </a:p>
        </p:txBody>
      </p:sp>
    </p:spTree>
    <p:extLst>
      <p:ext uri="{BB962C8B-B14F-4D97-AF65-F5344CB8AC3E}">
        <p14:creationId xmlns:p14="http://schemas.microsoft.com/office/powerpoint/2010/main" val="2130312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Design</a:t>
            </a:r>
            <a:endParaRPr lang="en-US" dirty="0"/>
          </a:p>
        </p:txBody>
      </p:sp>
      <p:sp>
        <p:nvSpPr>
          <p:cNvPr id="3" name="Content Placeholder 2"/>
          <p:cNvSpPr>
            <a:spLocks noGrp="1"/>
          </p:cNvSpPr>
          <p:nvPr>
            <p:ph idx="1"/>
          </p:nvPr>
        </p:nvSpPr>
        <p:spPr>
          <a:xfrm>
            <a:off x="979099" y="1921267"/>
            <a:ext cx="10233800" cy="5481264"/>
          </a:xfrm>
        </p:spPr>
        <p:txBody>
          <a:bodyPr>
            <a:normAutofit/>
          </a:bodyPr>
          <a:lstStyle/>
          <a:p>
            <a:r>
              <a:rPr lang="en-US" sz="2000" dirty="0" smtClean="0"/>
              <a:t>Major core features</a:t>
            </a:r>
          </a:p>
          <a:p>
            <a:pPr lvl="1"/>
            <a:r>
              <a:rPr lang="en-US" sz="2000" dirty="0" smtClean="0"/>
              <a:t>Robust</a:t>
            </a:r>
          </a:p>
          <a:p>
            <a:pPr lvl="2"/>
            <a:r>
              <a:rPr lang="en-US" sz="2000" dirty="0" smtClean="0"/>
              <a:t>Ideally, the system integrates different facets of club administration while simultaneously being flexible enough to adapt to an ever changing structure.</a:t>
            </a:r>
          </a:p>
          <a:p>
            <a:pPr lvl="1"/>
            <a:r>
              <a:rPr lang="en-US" sz="2000" dirty="0" smtClean="0"/>
              <a:t>User Friendly </a:t>
            </a:r>
          </a:p>
          <a:p>
            <a:pPr lvl="2"/>
            <a:r>
              <a:rPr lang="en-US" sz="2000" dirty="0" smtClean="0"/>
              <a:t>Ideally, the system is intuitive such that clubs can take ownership over administering themselves.  </a:t>
            </a:r>
          </a:p>
          <a:p>
            <a:pPr lvl="1"/>
            <a:r>
              <a:rPr lang="en-US" sz="2000" dirty="0" smtClean="0"/>
              <a:t>Customizable</a:t>
            </a:r>
          </a:p>
          <a:p>
            <a:pPr lvl="2"/>
            <a:r>
              <a:rPr lang="en-US" sz="2000" dirty="0" smtClean="0"/>
              <a:t>Ideally, the system would be customized to tailor to each student and each club’s needs.</a:t>
            </a:r>
          </a:p>
          <a:p>
            <a:pPr lvl="1"/>
            <a:endParaRPr lang="en-US" dirty="0"/>
          </a:p>
        </p:txBody>
      </p:sp>
    </p:spTree>
    <p:extLst>
      <p:ext uri="{BB962C8B-B14F-4D97-AF65-F5344CB8AC3E}">
        <p14:creationId xmlns:p14="http://schemas.microsoft.com/office/powerpoint/2010/main" val="1398566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738"/>
            <a:ext cx="10515600" cy="1325563"/>
          </a:xfrm>
        </p:spPr>
        <p:txBody>
          <a:bodyPr>
            <a:normAutofit/>
          </a:bodyPr>
          <a:lstStyle/>
          <a:p>
            <a:r>
              <a:rPr lang="en-US" dirty="0" smtClean="0"/>
              <a:t>Phase 2: Design</a:t>
            </a:r>
            <a:endParaRPr lang="en-US" dirty="0"/>
          </a:p>
        </p:txBody>
      </p:sp>
      <p:sp>
        <p:nvSpPr>
          <p:cNvPr id="3" name="Content Placeholder 2"/>
          <p:cNvSpPr>
            <a:spLocks noGrp="1"/>
          </p:cNvSpPr>
          <p:nvPr>
            <p:ph idx="1"/>
          </p:nvPr>
        </p:nvSpPr>
        <p:spPr>
          <a:xfrm>
            <a:off x="1120000" y="1674687"/>
            <a:ext cx="10233800" cy="5486400"/>
          </a:xfrm>
        </p:spPr>
        <p:txBody>
          <a:bodyPr>
            <a:noAutofit/>
          </a:bodyPr>
          <a:lstStyle/>
          <a:p>
            <a:r>
              <a:rPr lang="en-US" sz="2200" dirty="0" smtClean="0"/>
              <a:t>Major features:</a:t>
            </a:r>
          </a:p>
          <a:p>
            <a:pPr lvl="1"/>
            <a:r>
              <a:rPr lang="en-US" sz="2200" dirty="0" smtClean="0"/>
              <a:t>Robust - a module structure would allow for workflows to be automated independently while still allowing for interconnectedness. Modules could be commissioned over time and added to the Club Hub as new workflows emerge.</a:t>
            </a:r>
          </a:p>
          <a:p>
            <a:pPr lvl="1"/>
            <a:r>
              <a:rPr lang="en-US" sz="2200" dirty="0" smtClean="0"/>
              <a:t>User Friendly – a consolidation of all platforms clubs interact with (website, SSMURBS, </a:t>
            </a:r>
            <a:r>
              <a:rPr lang="en-US" sz="2200" dirty="0" err="1" smtClean="0"/>
              <a:t>Wufoo</a:t>
            </a:r>
            <a:r>
              <a:rPr lang="en-US" sz="2200" dirty="0" smtClean="0"/>
              <a:t>, </a:t>
            </a:r>
            <a:r>
              <a:rPr lang="en-US" sz="2200" dirty="0" err="1" smtClean="0"/>
              <a:t>etc</a:t>
            </a:r>
            <a:r>
              <a:rPr lang="en-US" sz="2200" dirty="0" smtClean="0"/>
              <a:t>) would allow for less confusion by reducing the bureaucracy generated through administrative work</a:t>
            </a:r>
          </a:p>
          <a:p>
            <a:pPr lvl="1"/>
            <a:r>
              <a:rPr lang="en-US" sz="2200" dirty="0" smtClean="0"/>
              <a:t>Customizable - integration with </a:t>
            </a:r>
            <a:r>
              <a:rPr lang="en-US" sz="2200" dirty="0" err="1" smtClean="0"/>
              <a:t>Shibollith</a:t>
            </a:r>
            <a:r>
              <a:rPr lang="en-US" sz="2200" dirty="0" smtClean="0"/>
              <a:t>, McGill’s student login software, would allow SSMU to customize the information that a student or club is able to access</a:t>
            </a:r>
          </a:p>
        </p:txBody>
      </p:sp>
    </p:spTree>
    <p:extLst>
      <p:ext uri="{BB962C8B-B14F-4D97-AF65-F5344CB8AC3E}">
        <p14:creationId xmlns:p14="http://schemas.microsoft.com/office/powerpoint/2010/main" val="3286719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819"/>
            <a:ext cx="10515600" cy="1325563"/>
          </a:xfrm>
        </p:spPr>
        <p:txBody>
          <a:bodyPr/>
          <a:lstStyle/>
          <a:p>
            <a:r>
              <a:rPr lang="en-US" dirty="0" smtClean="0"/>
              <a:t>Phase 2: Design</a:t>
            </a:r>
            <a:endParaRPr lang="en-US" dirty="0"/>
          </a:p>
        </p:txBody>
      </p:sp>
      <p:sp>
        <p:nvSpPr>
          <p:cNvPr id="3" name="Content Placeholder 2"/>
          <p:cNvSpPr>
            <a:spLocks noGrp="1"/>
          </p:cNvSpPr>
          <p:nvPr>
            <p:ph idx="1"/>
          </p:nvPr>
        </p:nvSpPr>
        <p:spPr>
          <a:xfrm>
            <a:off x="1120000" y="1654141"/>
            <a:ext cx="10233800" cy="5414480"/>
          </a:xfrm>
        </p:spPr>
        <p:txBody>
          <a:bodyPr>
            <a:normAutofit/>
          </a:bodyPr>
          <a:lstStyle/>
          <a:p>
            <a:r>
              <a:rPr lang="en-US" sz="2400" dirty="0" smtClean="0"/>
              <a:t>1</a:t>
            </a:r>
            <a:r>
              <a:rPr lang="en-US" sz="2400" baseline="30000" dirty="0" smtClean="0"/>
              <a:t>st</a:t>
            </a:r>
            <a:r>
              <a:rPr lang="en-US" sz="2400" dirty="0"/>
              <a:t> </a:t>
            </a:r>
            <a:r>
              <a:rPr lang="en-US" sz="2400" dirty="0" smtClean="0"/>
              <a:t>layer (Yusuf’s dream)</a:t>
            </a:r>
          </a:p>
          <a:p>
            <a:pPr lvl="1"/>
            <a:r>
              <a:rPr lang="en-US" sz="2400" dirty="0" smtClean="0"/>
              <a:t>Public facing-website, contains information useful to prospective students, parents</a:t>
            </a:r>
            <a:r>
              <a:rPr lang="en-US" sz="2400" dirty="0"/>
              <a:t> </a:t>
            </a:r>
            <a:r>
              <a:rPr lang="en-US" sz="2400" dirty="0" smtClean="0"/>
              <a:t>and teachers</a:t>
            </a:r>
          </a:p>
          <a:p>
            <a:r>
              <a:rPr lang="en-US" sz="2400" dirty="0" smtClean="0"/>
              <a:t>2</a:t>
            </a:r>
            <a:r>
              <a:rPr lang="en-US" sz="2400" baseline="30000" dirty="0" smtClean="0"/>
              <a:t>nd</a:t>
            </a:r>
            <a:r>
              <a:rPr lang="en-US" sz="2400" dirty="0" smtClean="0"/>
              <a:t> layer (Arthur’s dream)</a:t>
            </a:r>
          </a:p>
          <a:p>
            <a:pPr lvl="1"/>
            <a:r>
              <a:rPr lang="en-US" sz="2400" dirty="0" smtClean="0"/>
              <a:t>Student website, accessed through </a:t>
            </a:r>
            <a:r>
              <a:rPr lang="en-US" sz="2400" dirty="0" err="1" smtClean="0"/>
              <a:t>Shibollith</a:t>
            </a:r>
            <a:r>
              <a:rPr lang="en-US" sz="2400" dirty="0" smtClean="0"/>
              <a:t>, gives each student access to information relevant to them as a student such as a clubs listing, academic rights, SSMU services, </a:t>
            </a:r>
            <a:r>
              <a:rPr lang="en-US" sz="2400" dirty="0" err="1" smtClean="0"/>
              <a:t>etc</a:t>
            </a:r>
            <a:endParaRPr lang="en-US" sz="2400" dirty="0" smtClean="0"/>
          </a:p>
        </p:txBody>
      </p:sp>
    </p:spTree>
    <p:extLst>
      <p:ext uri="{BB962C8B-B14F-4D97-AF65-F5344CB8AC3E}">
        <p14:creationId xmlns:p14="http://schemas.microsoft.com/office/powerpoint/2010/main" val="71034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7424" y="2509964"/>
            <a:ext cx="10554574" cy="3636511"/>
          </a:xfrm>
        </p:spPr>
        <p:txBody>
          <a:bodyPr/>
          <a:lstStyle/>
          <a:p>
            <a:r>
              <a:rPr lang="en-US" sz="2400" dirty="0"/>
              <a:t>3</a:t>
            </a:r>
            <a:r>
              <a:rPr lang="en-US" sz="2400" baseline="30000" dirty="0"/>
              <a:t>rd</a:t>
            </a:r>
            <a:r>
              <a:rPr lang="en-US" sz="2400" dirty="0"/>
              <a:t> layer (</a:t>
            </a:r>
            <a:r>
              <a:rPr lang="en-US" sz="2400" dirty="0" err="1"/>
              <a:t>Eamses</a:t>
            </a:r>
            <a:r>
              <a:rPr lang="en-US" sz="2400" dirty="0"/>
              <a:t>’ dream)</a:t>
            </a:r>
          </a:p>
          <a:p>
            <a:pPr lvl="1"/>
            <a:r>
              <a:rPr lang="en-US" sz="2400" dirty="0"/>
              <a:t>Club website, accessed through registered executive positions, gives each club a centralized location to access all SSMU resources, manage their finances, and track their membership list</a:t>
            </a:r>
          </a:p>
          <a:p>
            <a:r>
              <a:rPr lang="en-US" sz="2400" dirty="0"/>
              <a:t>4</a:t>
            </a:r>
            <a:r>
              <a:rPr lang="en-US" sz="2400" baseline="30000" dirty="0"/>
              <a:t>th</a:t>
            </a:r>
            <a:r>
              <a:rPr lang="en-US" sz="2400" dirty="0"/>
              <a:t> layer (Limbo)</a:t>
            </a:r>
          </a:p>
          <a:p>
            <a:pPr lvl="1"/>
            <a:r>
              <a:rPr lang="en-US" sz="2400" dirty="0"/>
              <a:t>SSMU admin website, the back end of the Club Hub would consist of an overview of the other layers allowing SSMU better management of its groups as well as generate useful statistics</a:t>
            </a:r>
          </a:p>
          <a:p>
            <a:endParaRPr lang="en-US" dirty="0"/>
          </a:p>
        </p:txBody>
      </p:sp>
    </p:spTree>
    <p:extLst>
      <p:ext uri="{BB962C8B-B14F-4D97-AF65-F5344CB8AC3E}">
        <p14:creationId xmlns:p14="http://schemas.microsoft.com/office/powerpoint/2010/main" val="2351752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252</TotalTime>
  <Words>959</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Ad-Hoc Club Hub Committee Report</vt:lpstr>
      <vt:lpstr>Club Hub Project</vt:lpstr>
      <vt:lpstr>Phase 1: Research</vt:lpstr>
      <vt:lpstr>Phase 1: Research </vt:lpstr>
      <vt:lpstr>Phase 1: Research</vt:lpstr>
      <vt:lpstr>Phase 2: Design</vt:lpstr>
      <vt:lpstr>Phase 2: Design</vt:lpstr>
      <vt:lpstr>Phase 2: Design</vt:lpstr>
      <vt:lpstr>PowerPoint Presentation</vt:lpstr>
      <vt:lpstr>Phase 3: Consultation</vt:lpstr>
      <vt:lpstr>Phase 3: Consultation</vt:lpstr>
      <vt:lpstr>Phase 3: Consultation</vt:lpstr>
      <vt:lpstr>Next year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Club Hub  Committee Report</dc:title>
  <dc:creator>Stefan Fong</dc:creator>
  <cp:lastModifiedBy>Stefan Fong</cp:lastModifiedBy>
  <cp:revision>15</cp:revision>
  <dcterms:created xsi:type="dcterms:W3CDTF">2015-04-10T00:50:23Z</dcterms:created>
  <dcterms:modified xsi:type="dcterms:W3CDTF">2015-04-10T05:03:01Z</dcterms:modified>
</cp:coreProperties>
</file>