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85A1E07-E591-4E02-B369-D623578E5501}">
  <a:tblStyle styleId="{B85A1E07-E591-4E02-B369-D623578E5501}" styleName="Table_0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Hired this term under VP University Affairs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Working on draft report with recommendations for SSMU + McGill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1.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Currently, there is little/no mandatory equity training for those involved in academic hires.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widely varying understandings of equity among individuals within departments.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Equity needs to be formalized in the university setting to address the historical role of academic institutions in shaping social relations.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There must be an understanding of employment equity that goes beyond mere numbers and statistics.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2.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institutional and departmental cultures: women over other designated identities, assimilation, tokenism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/>
              <a:t>3.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intellectual diversity lends itself to actual diversity.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The Indigenous Studies program recently came together as a minor program, after years upon years of students pushing for the program.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Establishing programs such as Black Canadian Studies or Equity Studies, for example, would not only advance McGill’s institutional standing, but would also be a boon for attracting a diverse group of scholars.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When decisions on equitable hiring practices is left to the departmental level, the advocacy and implementation of equitable hiring practices are left to individual faculty members.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These individual faculty members are furthermore tokenized, in the sense that they are bearing the responsibility of speaking to equity-related issues and carrying our equity-related practices. 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Such individualization of responsibility contributes to the discounting of discrimination as a systemic issue.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1.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There is much work done showing how </a:t>
            </a:r>
            <a:r>
              <a:rPr lang="en">
                <a:solidFill>
                  <a:schemeClr val="dk1"/>
                </a:solidFill>
              </a:rPr>
              <a:t>under-representation at the faculty level affects students’ well beings. </a:t>
            </a:r>
            <a:r>
              <a:rPr lang="en">
                <a:solidFill>
                  <a:schemeClr val="dk1"/>
                </a:solidFill>
              </a:rPr>
              <a:t> Students of colour, especially, have are limited in seeking out mentorship, supervision and/or support from faculty members, with matters related to race and racism. As a result, the few faculty members of colour bear the burden of supporting a disproportionate number of the student population. </a:t>
            </a:r>
            <a:r>
              <a:rPr lang="en">
                <a:solidFill>
                  <a:schemeClr val="dk1"/>
                </a:solidFill>
              </a:rPr>
              <a:t>Employment Equity does not only affect academic and non-academic staff of McGill, but also students.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2.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no applicant tracking system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even if applications are submitted electronically, they do not go into a centralized database. </a:t>
            </a:r>
          </a:p>
          <a:p>
            <a:pPr indent="-317500" lvl="0" marL="45720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little information on retention or success rates according to identity category, no information on who doesn’t come to McGill/doesn’t get hired/chooses to go elsewhere of designated groups.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is a largely qualitative study of McGill’s hiring practices: part of the reason behind this is because there is very little hiring infrastructure to allow us to do a quantitative study.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 also sought to understand the informal dynamics and biases that play into hiring at McGill, mostly through interviews with people who have sat on hiring committees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In 2007, McGill Employment Equity Policy was adopted by Senate &amp; BoG.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There is no one/entity responsible for implementing the objectives of the EE Policy.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There are currently no employment equity initiatives beyond reporting the numbers of different groups.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Reporting is done through data collection: McGill employees have the option to fill out self-identification surveys as to what designated group they identify with. The survey, however, does not allow for identification with more than one category.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Employment equity federal and provincial legislation involving a set of measures intended to reduce systemic barriers in the hiring and promotion of underrepresented groups in the workforce.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Focuses on eliminating barriers in qualitative way and measuring representation of designated groups. Choosing top candidates, then from those candidates identifying which candidate comes from a group with the largest representation gap in the employer’s workforce.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McGill survey does not include the last category in its data collection, despite the fact that this group has been included in the employment equity policy since 2007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Reports to Senate every two years, so the last report was in 2013: three page report, some tables with numbers of representation from designated groups, no attempt to assess the state of equity in a qualitative way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Informal attempts to meet objectives are done mostly by Lydia White, in the vein of raising education and awareness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Compiled by SEDE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Uses data from employee self-identification survey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Numbers have changed a bit in Mechanical Engineering: this 2.8% was based on one woman in the Faculty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Now there are two women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1: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employment equity policy was passed and implemented in 2007, it has little to show 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The policy itself is weak. 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lacks specificity in that it does not name the actors in charge of implementing employment equity and it is unclear what implementation actually means, among other things. 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Further, there is no centralized location in which interested persons can view the progress of employment equity at McGill; instead, the governance documents regarding employment equity are scattered and inaccessible due to the difficulty of navigating McGill’s website.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makes it difficult for departments to implement employment equity</a:t>
            </a:r>
          </a:p>
          <a:p>
            <a:pPr indent="-317500" lvl="1" marL="914400" rtl="0">
              <a:spcBef>
                <a:spcPts val="0"/>
              </a:spcBef>
              <a:buClr>
                <a:schemeClr val="dk1"/>
              </a:buClr>
              <a:buSzPct val="127272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APO technically oversees the hiring of faculty across departments, but has little direct contact with hiring committees 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Equity initiatives/practices at discretion of deans + chairs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Generally, this leads to a lack of transparency in hiring processes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2: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Support from the upper levels of the McGill administration is crucial in regards to improving equity at the university. We have seen very little support within the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(Some have told us outright hostility)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Strong effect on faculties and departments: message sent is that equity isn’t important unless you make it so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3.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There is no equity designate or office within the university’s structures, either within the APO or HR (which largely handles staffing).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 specific equity designate or office allows for a full-time commitment to equity, a tangible leadership plan, a clear set of objectives and targets, and adequate equity education – all of which McGill currently lacks.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staff at SEDE recently put together statistics of designated group representation within Engineering – a task that ultimately should not fall upon the office that has many other important mandates unrelated to statistic-gathering.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9" name="Shape 9"/>
          <p:cNvCxnSpPr>
            <a:stCxn id="10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" name="Shape 10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key color">
    <p:bg>
      <p:bgPr>
        <a:solidFill>
          <a:srgbClr val="39C0B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5" name="Shape 55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3000"/>
            </a:lvl1pPr>
            <a:lvl2pPr rtl="0">
              <a:spcBef>
                <a:spcPts val="0"/>
              </a:spcBef>
              <a:buSzPct val="100000"/>
              <a:defRPr sz="3000"/>
            </a:lvl2pPr>
            <a:lvl3pPr rtl="0">
              <a:spcBef>
                <a:spcPts val="0"/>
              </a:spcBef>
              <a:buSzPct val="100000"/>
              <a:defRPr sz="3000"/>
            </a:lvl3pPr>
            <a:lvl4pPr rtl="0">
              <a:spcBef>
                <a:spcPts val="0"/>
              </a:spcBef>
              <a:buSzPct val="100000"/>
              <a:defRPr sz="3000"/>
            </a:lvl4pPr>
            <a:lvl5pPr rtl="0">
              <a:spcBef>
                <a:spcPts val="0"/>
              </a:spcBef>
              <a:buSzPct val="100000"/>
              <a:defRPr sz="3000"/>
            </a:lvl5pPr>
            <a:lvl6pPr rtl="0">
              <a:spcBef>
                <a:spcPts val="0"/>
              </a:spcBef>
              <a:buSzPct val="100000"/>
              <a:defRPr sz="3000"/>
            </a:lvl6pPr>
            <a:lvl7pPr rtl="0">
              <a:spcBef>
                <a:spcPts val="0"/>
              </a:spcBef>
              <a:buSzPct val="100000"/>
              <a:defRPr sz="3000"/>
            </a:lvl7pPr>
            <a:lvl8pPr rtl="0">
              <a:spcBef>
                <a:spcPts val="0"/>
              </a:spcBef>
              <a:buSzPct val="100000"/>
              <a:defRPr sz="3000"/>
            </a:lvl8pPr>
            <a:lvl9pPr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buNone/>
              <a:defRPr sz="1800"/>
            </a:lvl1pPr>
            <a:lvl2pPr rtl="0">
              <a:spcBef>
                <a:spcPts val="0"/>
              </a:spcBef>
              <a:buSzPct val="100000"/>
              <a:buNone/>
              <a:defRPr sz="1800"/>
            </a:lvl2pPr>
            <a:lvl3pPr rtl="0">
              <a:spcBef>
                <a:spcPts val="0"/>
              </a:spcBef>
              <a:buSzPct val="100000"/>
              <a:buNone/>
              <a:defRPr sz="1800"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4" name="Shape 14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" name="Shape 15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" name="Shape 19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3" name="Shape 2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2600"/>
            </a:lvl1pPr>
            <a:lvl2pPr>
              <a:spcBef>
                <a:spcPts val="0"/>
              </a:spcBef>
              <a:buSzPct val="100000"/>
              <a:defRPr sz="2600"/>
            </a:lvl2pPr>
            <a:lvl3pPr>
              <a:spcBef>
                <a:spcPts val="0"/>
              </a:spcBef>
              <a:buSzPct val="100000"/>
              <a:defRPr sz="2600"/>
            </a:lvl3pPr>
            <a:lvl4pPr>
              <a:spcBef>
                <a:spcPts val="0"/>
              </a:spcBef>
              <a:buSzPct val="100000"/>
              <a:defRPr sz="2600"/>
            </a:lvl4pPr>
            <a:lvl5pPr>
              <a:spcBef>
                <a:spcPts val="0"/>
              </a:spcBef>
              <a:buSzPct val="100000"/>
              <a:defRPr sz="2600"/>
            </a:lvl5pPr>
            <a:lvl6pPr>
              <a:spcBef>
                <a:spcPts val="0"/>
              </a:spcBef>
              <a:buSzPct val="100000"/>
              <a:defRPr sz="2600"/>
            </a:lvl6pPr>
            <a:lvl7pPr>
              <a:spcBef>
                <a:spcPts val="0"/>
              </a:spcBef>
              <a:buSzPct val="100000"/>
              <a:defRPr sz="2600"/>
            </a:lvl7pPr>
            <a:lvl8pPr>
              <a:spcBef>
                <a:spcPts val="0"/>
              </a:spcBef>
              <a:buSzPct val="100000"/>
              <a:defRPr sz="2600"/>
            </a:lvl8pPr>
            <a:lvl9pPr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2600"/>
            </a:lvl1pPr>
            <a:lvl2pPr>
              <a:spcBef>
                <a:spcPts val="0"/>
              </a:spcBef>
              <a:buSzPct val="100000"/>
              <a:defRPr sz="2600"/>
            </a:lvl2pPr>
            <a:lvl3pPr>
              <a:spcBef>
                <a:spcPts val="0"/>
              </a:spcBef>
              <a:buSzPct val="100000"/>
              <a:defRPr sz="2600"/>
            </a:lvl3pPr>
            <a:lvl4pPr>
              <a:spcBef>
                <a:spcPts val="0"/>
              </a:spcBef>
              <a:buSzPct val="100000"/>
              <a:defRPr sz="2600"/>
            </a:lvl4pPr>
            <a:lvl5pPr>
              <a:spcBef>
                <a:spcPts val="0"/>
              </a:spcBef>
              <a:buSzPct val="100000"/>
              <a:defRPr sz="2600"/>
            </a:lvl5pPr>
            <a:lvl6pPr>
              <a:spcBef>
                <a:spcPts val="0"/>
              </a:spcBef>
              <a:buSzPct val="100000"/>
              <a:defRPr sz="2600"/>
            </a:lvl6pPr>
            <a:lvl7pPr>
              <a:spcBef>
                <a:spcPts val="0"/>
              </a:spcBef>
              <a:buSzPct val="100000"/>
              <a:defRPr sz="2600"/>
            </a:lvl7pPr>
            <a:lvl8pPr>
              <a:spcBef>
                <a:spcPts val="0"/>
              </a:spcBef>
              <a:buSzPct val="100000"/>
              <a:defRPr sz="2600"/>
            </a:lvl8pPr>
            <a:lvl9pPr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1" name="Shape 31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2" name="Shape 32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2000"/>
            </a:lvl1pPr>
            <a:lvl2pPr rtl="0">
              <a:spcBef>
                <a:spcPts val="0"/>
              </a:spcBef>
              <a:buSzPct val="100000"/>
              <a:defRPr sz="2000"/>
            </a:lvl2pPr>
            <a:lvl3pPr rtl="0">
              <a:spcBef>
                <a:spcPts val="0"/>
              </a:spcBef>
              <a:buSzPct val="100000"/>
              <a:defRPr sz="2000"/>
            </a:lvl3pPr>
            <a:lvl4pPr rtl="0">
              <a:spcBef>
                <a:spcPts val="0"/>
              </a:spcBef>
              <a:buSzPct val="100000"/>
              <a:defRPr sz="2000"/>
            </a:lvl4pPr>
            <a:lvl5pPr rtl="0">
              <a:spcBef>
                <a:spcPts val="0"/>
              </a:spcBef>
              <a:buSzPct val="100000"/>
              <a:defRPr sz="2000"/>
            </a:lvl5pPr>
            <a:lvl6pPr rtl="0">
              <a:spcBef>
                <a:spcPts val="0"/>
              </a:spcBef>
              <a:buSzPct val="100000"/>
              <a:defRPr sz="2000"/>
            </a:lvl6pPr>
            <a:lvl7pPr rtl="0">
              <a:spcBef>
                <a:spcPts val="0"/>
              </a:spcBef>
              <a:buSzPct val="100000"/>
              <a:defRPr sz="2000"/>
            </a:lvl7pPr>
            <a:lvl8pPr rtl="0">
              <a:spcBef>
                <a:spcPts val="0"/>
              </a:spcBef>
              <a:buSzPct val="100000"/>
              <a:defRPr sz="2000"/>
            </a:lvl8pPr>
            <a:lvl9pPr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39" name="Shape 3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0" name="Shape 40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44" name="Shape 44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5" name="Shape 45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1165475" y="5775089"/>
            <a:ext cx="7521300" cy="578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8" name="Shape 48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9" name="Shape 49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hape 51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2" name="Shape 52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3037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4.png"/><Relationship Id="rId3" Type="http://schemas.openxmlformats.org/officeDocument/2006/relationships/image" Target="../media/image09.png"/><Relationship Id="rId6" Type="http://schemas.openxmlformats.org/officeDocument/2006/relationships/image" Target="../media/image05.png"/><Relationship Id="rId5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Relationship Id="rId3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ribbble.com/shots/1335684-e-commerce-Icons-freebie?list=users&amp;offset=3" TargetMode="External"/><Relationship Id="rId3" Type="http://schemas.openxmlformats.org/officeDocument/2006/relationships/hyperlink" Target="https://dribbble.com/shots/1344983-Simple-Line-Icons-100-free-icons-Ai-Eps-Svg-Psd" TargetMode="External"/><Relationship Id="rId6" Type="http://schemas.openxmlformats.org/officeDocument/2006/relationships/hyperlink" Target="http://www.slidescarnival.com/" TargetMode="External"/><Relationship Id="rId5" Type="http://schemas.openxmlformats.org/officeDocument/2006/relationships/hyperlink" Target="http://www.webalys.com/" TargetMode="External"/><Relationship Id="rId7" Type="http://schemas.openxmlformats.org/officeDocument/2006/relationships/hyperlink" Target="http://unsplash.com/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07.png"/><Relationship Id="rId3" Type="http://schemas.openxmlformats.org/officeDocument/2006/relationships/image" Target="../media/image08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3.png"/><Relationship Id="rId3" Type="http://schemas.openxmlformats.org/officeDocument/2006/relationships/image" Target="../media/image04.png"/><Relationship Id="rId6" Type="http://schemas.openxmlformats.org/officeDocument/2006/relationships/image" Target="../media/image05.png"/><Relationship Id="rId5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1305975" y="418675"/>
            <a:ext cx="6680399" cy="2052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EQUITABLE HIRING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305975" y="2589925"/>
            <a:ext cx="5614500" cy="310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999FA9"/>
                </a:solidFill>
                <a:latin typeface="Quicksand"/>
                <a:ea typeface="Quicksand"/>
                <a:cs typeface="Quicksand"/>
                <a:sym typeface="Quicksand"/>
              </a:rPr>
              <a:t>A look at employment equity in faculty hiring at McGill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999FA9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rtl="0">
              <a:spcBef>
                <a:spcPts val="0"/>
              </a:spcBef>
              <a:buNone/>
            </a:pPr>
            <a:r>
              <a:rPr i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Carolin Huang and Molly Korab, </a:t>
            </a:r>
          </a:p>
          <a:p>
            <a:pPr>
              <a:spcBef>
                <a:spcPts val="0"/>
              </a:spcBef>
              <a:buNone/>
            </a:pPr>
            <a:r>
              <a:rPr i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SSMU Equitable Hiring Researchers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0600" y="757712"/>
            <a:ext cx="1632050" cy="221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CONCERNS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847800" y="4025900"/>
            <a:ext cx="3785100" cy="143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Informality of departmental hires</a:t>
            </a:r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1062700" y="1647549"/>
            <a:ext cx="3785100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No equity training for higher-ups</a:t>
            </a:r>
          </a:p>
        </p:txBody>
      </p:sp>
      <p:sp>
        <p:nvSpPr>
          <p:cNvPr id="152" name="Shape 152"/>
          <p:cNvSpPr txBox="1"/>
          <p:nvPr>
            <p:ph idx="3" type="body"/>
          </p:nvPr>
        </p:nvSpPr>
        <p:spPr>
          <a:xfrm>
            <a:off x="4949273" y="1685111"/>
            <a:ext cx="3785100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Institutional and departmental cultures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53" name="Shape 153"/>
          <p:cNvSpPr txBox="1"/>
          <p:nvPr>
            <p:ph idx="4" type="body"/>
          </p:nvPr>
        </p:nvSpPr>
        <p:spPr>
          <a:xfrm>
            <a:off x="1062700" y="3933549"/>
            <a:ext cx="3785100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Lack of academic diversity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7312" y="1412275"/>
            <a:ext cx="459900" cy="45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6661" y="3668151"/>
            <a:ext cx="357751" cy="3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30275" y="3777457"/>
            <a:ext cx="459900" cy="459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12250" y="1463351"/>
            <a:ext cx="357751" cy="3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CONCERNS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1448825" y="1673975"/>
            <a:ext cx="3506399" cy="1736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Negative effects of under-representation on students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64" name="Shape 164"/>
          <p:cNvSpPr txBox="1"/>
          <p:nvPr>
            <p:ph idx="2" type="body"/>
          </p:nvPr>
        </p:nvSpPr>
        <p:spPr>
          <a:xfrm>
            <a:off x="1448825" y="3959975"/>
            <a:ext cx="3075900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Technological limitations in instituting employment equity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1223" y="1261651"/>
            <a:ext cx="357751" cy="3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1235" y="3466451"/>
            <a:ext cx="357751" cy="3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CREDITS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3F3F3"/>
                </a:solidFill>
              </a:rPr>
              <a:t>Special thanks to all the people who made and released these awesome resources for free: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◦"/>
            </a:pPr>
            <a:r>
              <a:rPr lang="en" sz="2400" u="sng">
                <a:solidFill>
                  <a:srgbClr val="F3F3F3"/>
                </a:solidFill>
                <a:hlinkClick r:id="rId3"/>
              </a:rPr>
              <a:t>Simple line icons</a:t>
            </a:r>
            <a:r>
              <a:rPr lang="en" sz="2400">
                <a:solidFill>
                  <a:srgbClr val="F3F3F3"/>
                </a:solidFill>
              </a:rPr>
              <a:t> by Mirko Monti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◦"/>
            </a:pPr>
            <a:r>
              <a:rPr lang="en" sz="2400" u="sng">
                <a:solidFill>
                  <a:srgbClr val="F3F3F3"/>
                </a:solidFill>
                <a:hlinkClick r:id="rId4"/>
              </a:rPr>
              <a:t>E-commerce icons</a:t>
            </a:r>
            <a:r>
              <a:rPr lang="en" sz="2400">
                <a:solidFill>
                  <a:srgbClr val="F3F3F3"/>
                </a:solidFill>
              </a:rPr>
              <a:t> by Virgil Pana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◦"/>
            </a:pPr>
            <a:r>
              <a:rPr lang="en" sz="2400" u="sng">
                <a:solidFill>
                  <a:srgbClr val="F3F3F3"/>
                </a:solidFill>
                <a:hlinkClick r:id="rId5"/>
              </a:rPr>
              <a:t>Streamline iconset</a:t>
            </a:r>
            <a:r>
              <a:rPr lang="en" sz="2400">
                <a:solidFill>
                  <a:srgbClr val="F3F3F3"/>
                </a:solidFill>
              </a:rPr>
              <a:t> by Webalys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◦"/>
            </a:pPr>
            <a:r>
              <a:rPr lang="en" sz="2400">
                <a:solidFill>
                  <a:srgbClr val="F3F3F3"/>
                </a:solidFill>
              </a:rPr>
              <a:t>Presentation template by </a:t>
            </a:r>
            <a:r>
              <a:rPr lang="en" sz="2400" u="sng">
                <a:solidFill>
                  <a:srgbClr val="F3F3F3"/>
                </a:solidFill>
                <a:hlinkClick r:id="rId6"/>
              </a:rPr>
              <a:t>SlidesCarnival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Quicksand"/>
              <a:buChar char="◦"/>
            </a:pPr>
            <a:r>
              <a:rPr lang="en" sz="2400">
                <a:solidFill>
                  <a:srgbClr val="F3F3F3"/>
                </a:solidFill>
              </a:rPr>
              <a:t>Photographs by </a:t>
            </a:r>
            <a:r>
              <a:rPr lang="en" sz="2400" u="sng">
                <a:solidFill>
                  <a:srgbClr val="F3F3F3"/>
                </a:solidFill>
                <a:hlinkClick r:id="rId7"/>
              </a:rPr>
              <a:t>Unsplash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ctrTitle"/>
          </p:nvPr>
        </p:nvSpPr>
        <p:spPr>
          <a:xfrm>
            <a:off x="1336100" y="1679850"/>
            <a:ext cx="7337699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2E3037"/>
                </a:solidFill>
              </a:rPr>
              <a:t>Thanks!</a:t>
            </a:r>
          </a:p>
        </p:txBody>
      </p:sp>
      <p:sp>
        <p:nvSpPr>
          <p:cNvPr id="178" name="Shape 178"/>
          <p:cNvSpPr txBox="1"/>
          <p:nvPr>
            <p:ph idx="1" type="subTitle"/>
          </p:nvPr>
        </p:nvSpPr>
        <p:spPr>
          <a:xfrm>
            <a:off x="1336100" y="3022650"/>
            <a:ext cx="7337699" cy="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solidFill>
                  <a:srgbClr val="F3F3F3"/>
                </a:solidFill>
              </a:rPr>
              <a:t>ANY QUESTIONS?</a:t>
            </a:r>
          </a:p>
        </p:txBody>
      </p:sp>
      <p:sp>
        <p:nvSpPr>
          <p:cNvPr id="179" name="Shape 179"/>
          <p:cNvSpPr txBox="1"/>
          <p:nvPr>
            <p:ph idx="2" type="body"/>
          </p:nvPr>
        </p:nvSpPr>
        <p:spPr>
          <a:xfrm>
            <a:off x="1336100" y="3797025"/>
            <a:ext cx="7337699" cy="11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>
                <a:solidFill>
                  <a:srgbClr val="F3F3F3"/>
                </a:solidFill>
              </a:rPr>
              <a:t>You can </a:t>
            </a:r>
            <a:r>
              <a:rPr lang="en" sz="2200"/>
              <a:t>reach us at: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carolin.huang@mail.mcgill.ca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mollykorab@gmail.com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7864" l="26402" r="6089" t="4454"/>
          <a:stretch/>
        </p:blipFill>
        <p:spPr>
          <a:xfrm>
            <a:off x="-621050" y="1737600"/>
            <a:ext cx="3276900" cy="3382799"/>
          </a:xfrm>
          <a:prstGeom prst="ellipse">
            <a:avLst/>
          </a:prstGeom>
          <a:noFill/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65" name="Shape 6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METHODOLOGY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833875" y="1416950"/>
            <a:ext cx="5535599" cy="4836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/>
              <a:t>Interviews</a:t>
            </a:r>
            <a:r>
              <a:rPr lang="en" sz="2400"/>
              <a:t> with central actors (APO, HR, Departmental hiring committees, SEDE)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b="1" lang="en" sz="2400"/>
              <a:t>Literature</a:t>
            </a:r>
            <a:r>
              <a:rPr lang="en" sz="2400"/>
              <a:t>: Policy documents, data reports, news articles, committee reports, academic articles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Research into peer universities</a:t>
            </a:r>
            <a:r>
              <a:rPr lang="en" sz="2400"/>
              <a:t>: Dalhousie, York, Windsor, Western, Queen’s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-318125" y="2204575"/>
            <a:ext cx="2448899" cy="2448899"/>
          </a:xfrm>
          <a:prstGeom prst="ellipse">
            <a:avLst/>
          </a:prstGeom>
          <a:solidFill>
            <a:srgbClr val="39C0BA"/>
          </a:solidFill>
          <a:ln cap="flat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ctrTitle"/>
          </p:nvPr>
        </p:nvSpPr>
        <p:spPr>
          <a:xfrm>
            <a:off x="2430050" y="660700"/>
            <a:ext cx="6028199" cy="354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EMPLOYMENT EQUITY AT MCGILL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430050" y="3896350"/>
            <a:ext cx="6028199" cy="18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Policy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Implementation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Reality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558" y="3089259"/>
            <a:ext cx="679525" cy="67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143000" y="277500"/>
            <a:ext cx="6858000" cy="858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DESIGNATED GROUPS</a:t>
            </a:r>
          </a:p>
        </p:txBody>
      </p:sp>
      <p:sp>
        <p:nvSpPr>
          <p:cNvPr id="80" name="Shape 80"/>
          <p:cNvSpPr/>
          <p:nvPr/>
        </p:nvSpPr>
        <p:spPr>
          <a:xfrm>
            <a:off x="5926742" y="1718700"/>
            <a:ext cx="2506199" cy="2506199"/>
          </a:xfrm>
          <a:prstGeom prst="ellipse">
            <a:avLst/>
          </a:prstGeom>
          <a:noFill/>
          <a:ln cap="flat" w="9525">
            <a:solidFill>
              <a:srgbClr val="6D9EE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80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Women</a:t>
            </a:r>
          </a:p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(Federal, Quebec, McGill)</a:t>
            </a:r>
          </a:p>
        </p:txBody>
      </p:sp>
      <p:sp>
        <p:nvSpPr>
          <p:cNvPr id="81" name="Shape 81"/>
          <p:cNvSpPr/>
          <p:nvPr/>
        </p:nvSpPr>
        <p:spPr>
          <a:xfrm>
            <a:off x="3702624" y="3839975"/>
            <a:ext cx="2506199" cy="2506199"/>
          </a:xfrm>
          <a:prstGeom prst="ellipse">
            <a:avLst/>
          </a:prstGeom>
          <a:noFill/>
          <a:ln cap="flat" w="9525">
            <a:solidFill>
              <a:srgbClr val="39C0BA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Ethnic minorities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(Quebec, McGill)</a:t>
            </a:r>
          </a:p>
        </p:txBody>
      </p:sp>
      <p:sp>
        <p:nvSpPr>
          <p:cNvPr id="82" name="Shape 82"/>
          <p:cNvSpPr/>
          <p:nvPr/>
        </p:nvSpPr>
        <p:spPr>
          <a:xfrm>
            <a:off x="5926757" y="3839975"/>
            <a:ext cx="2506199" cy="2506199"/>
          </a:xfrm>
          <a:prstGeom prst="ellipse">
            <a:avLst/>
          </a:prstGeom>
          <a:noFill/>
          <a:ln cap="flat" w="9525">
            <a:solidFill>
              <a:srgbClr val="CC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35B69"/>
                </a:solidFill>
                <a:latin typeface="Quicksand"/>
                <a:ea typeface="Quicksand"/>
                <a:cs typeface="Quicksand"/>
                <a:sym typeface="Quicksand"/>
              </a:rPr>
              <a:t>Persons of minority sexual orientations and gender identities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(McGill)</a:t>
            </a:r>
          </a:p>
        </p:txBody>
      </p:sp>
      <p:sp>
        <p:nvSpPr>
          <p:cNvPr id="83" name="Shape 83"/>
          <p:cNvSpPr/>
          <p:nvPr/>
        </p:nvSpPr>
        <p:spPr>
          <a:xfrm>
            <a:off x="1369917" y="3839975"/>
            <a:ext cx="2506199" cy="2506199"/>
          </a:xfrm>
          <a:prstGeom prst="ellipse">
            <a:avLst/>
          </a:prstGeom>
          <a:noFill/>
          <a:ln cap="flat" w="9525">
            <a:solidFill>
              <a:srgbClr val="6D9EE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80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Visible minorities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(Federal, Quebec, McGill)</a:t>
            </a:r>
          </a:p>
        </p:txBody>
      </p:sp>
      <p:sp>
        <p:nvSpPr>
          <p:cNvPr id="84" name="Shape 84"/>
          <p:cNvSpPr/>
          <p:nvPr/>
        </p:nvSpPr>
        <p:spPr>
          <a:xfrm>
            <a:off x="1369917" y="1718700"/>
            <a:ext cx="2506199" cy="2506199"/>
          </a:xfrm>
          <a:prstGeom prst="ellipse">
            <a:avLst/>
          </a:prstGeom>
          <a:noFill/>
          <a:ln cap="flat" w="9525">
            <a:solidFill>
              <a:srgbClr val="6D9EE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Persons with disabilities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(Federal, Quebec, McGill)</a:t>
            </a:r>
          </a:p>
        </p:txBody>
      </p:sp>
      <p:sp>
        <p:nvSpPr>
          <p:cNvPr id="85" name="Shape 85"/>
          <p:cNvSpPr/>
          <p:nvPr/>
        </p:nvSpPr>
        <p:spPr>
          <a:xfrm>
            <a:off x="3702617" y="1718700"/>
            <a:ext cx="2506199" cy="2506199"/>
          </a:xfrm>
          <a:prstGeom prst="ellipse">
            <a:avLst/>
          </a:prstGeom>
          <a:noFill/>
          <a:ln cap="flat" w="9525">
            <a:solidFill>
              <a:srgbClr val="6D9EE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Aboriginal people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(Federal, Quebec, McGill)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IMPLEMENTATION + ENFORCEMENT</a:t>
            </a:r>
          </a:p>
        </p:txBody>
      </p:sp>
      <p:cxnSp>
        <p:nvCxnSpPr>
          <p:cNvPr id="91" name="Shape 91"/>
          <p:cNvCxnSpPr/>
          <p:nvPr/>
        </p:nvCxnSpPr>
        <p:spPr>
          <a:xfrm rot="10800000">
            <a:off x="1482251" y="4992908"/>
            <a:ext cx="0" cy="11592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92" name="Shape 92"/>
          <p:cNvCxnSpPr/>
          <p:nvPr/>
        </p:nvCxnSpPr>
        <p:spPr>
          <a:xfrm rot="10800000">
            <a:off x="1482251" y="1607182"/>
            <a:ext cx="0" cy="11592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3" name="Shape 93"/>
          <p:cNvSpPr txBox="1"/>
          <p:nvPr/>
        </p:nvSpPr>
        <p:spPr>
          <a:xfrm>
            <a:off x="2215650" y="3612950"/>
            <a:ext cx="66243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Equity reports to federal + provincial governments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215647" y="5305825"/>
            <a:ext cx="6624300" cy="91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Reports to Senate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215650" y="1920075"/>
            <a:ext cx="6624300" cy="1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Recruitment Policy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Collecting equity data</a:t>
            </a:r>
          </a:p>
        </p:txBody>
      </p:sp>
      <p:cxnSp>
        <p:nvCxnSpPr>
          <p:cNvPr id="96" name="Shape 96"/>
          <p:cNvCxnSpPr/>
          <p:nvPr/>
        </p:nvCxnSpPr>
        <p:spPr>
          <a:xfrm rot="10800000">
            <a:off x="1482251" y="3300045"/>
            <a:ext cx="0" cy="1159200"/>
          </a:xfrm>
          <a:prstGeom prst="straightConnector1">
            <a:avLst/>
          </a:prstGeom>
          <a:noFill/>
          <a:ln cap="flat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EMPLOYMENT EQUITY BREAKDOWN (MARCH 2014)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x="111587" y="1400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{B85A1E07-E591-4E02-B369-D623578E5501}</a:tableStyleId>
              </a:tblPr>
              <a:tblGrid>
                <a:gridCol w="1091325"/>
                <a:gridCol w="891025"/>
                <a:gridCol w="1102850"/>
                <a:gridCol w="1141550"/>
                <a:gridCol w="1180575"/>
                <a:gridCol w="1209175"/>
                <a:gridCol w="1100650"/>
                <a:gridCol w="1248625"/>
              </a:tblGrid>
              <a:tr h="1543675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3F3F3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Total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Women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Aboriginal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Visible Minority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Persons With Disabilities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Ethnic Minority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Sexual Orientation &amp; Gender Identity Minority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</a:tr>
              <a:tr h="1339200">
                <a:tc>
                  <a:txBody>
                    <a:bodyPr>
                      <a:noAutofit/>
                    </a:bodyPr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Contract Academic Staff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1634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827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50.8%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0.2%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134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8.2%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17</a:t>
                      </a:r>
                    </a:p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1.0%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228</a:t>
                      </a:r>
                    </a:p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4.8%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N/A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</a:tr>
              <a:tr h="1173575">
                <a:tc>
                  <a:txBody>
                    <a:bodyPr>
                      <a:noAutofit/>
                    </a:bodyPr>
                    <a:lstStyle/>
                    <a:p>
                      <a:pPr algn="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Tenure Track Academic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1708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540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31.6%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0.1%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172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10.1%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27</a:t>
                      </a:r>
                    </a:p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1.6%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262</a:t>
                      </a:r>
                    </a:p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5B0F00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15.3%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F3F3F3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N/A</a:t>
                      </a:r>
                    </a:p>
                  </a:txBody>
                  <a:tcPr marT="91425" marB="91425" marR="91425" marL="91425" anchor="ctr">
                    <a:lnL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L>
                    <a:lnR cap="flat" w="9525">
                      <a:solidFill>
                        <a:srgbClr val="999FA9"/>
                      </a:solidFill>
                      <a:prstDash val="dash"/>
                      <a:round/>
                      <a:headEnd len="med" w="med" type="none"/>
                      <a:tailEnd len="med" w="med" type="none"/>
                    </a:lnR>
                    <a:lnT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9525">
                      <a:solidFill>
                        <a:srgbClr val="999FA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sp>
        <p:nvSpPr>
          <p:cNvPr id="103" name="Shape 103"/>
          <p:cNvSpPr txBox="1"/>
          <p:nvPr/>
        </p:nvSpPr>
        <p:spPr>
          <a:xfrm>
            <a:off x="4241650" y="5985900"/>
            <a:ext cx="4175699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Survey completion rates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Contract Academic Staff:</a:t>
            </a:r>
            <a:r>
              <a:rPr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58.5%</a:t>
            </a:r>
          </a:p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Tenure Track Academic: </a:t>
            </a:r>
            <a:r>
              <a:rPr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80.7%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686225" y="5536625"/>
            <a:ext cx="23913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Data compiled by SEDE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1284950" y="940200"/>
            <a:ext cx="7097100" cy="119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4800"/>
              <a:t>LAW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1284950" y="1957946"/>
            <a:ext cx="7097100" cy="61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i="1" lang="en" sz="1800"/>
              <a:t>White-dominated, equal focus on research and teaching, dependent on individuals for equity initiatives</a:t>
            </a:r>
          </a:p>
        </p:txBody>
      </p:sp>
      <p:sp>
        <p:nvSpPr>
          <p:cNvPr id="111" name="Shape 111"/>
          <p:cNvSpPr txBox="1"/>
          <p:nvPr>
            <p:ph idx="2" type="ctrTitle"/>
          </p:nvPr>
        </p:nvSpPr>
        <p:spPr>
          <a:xfrm>
            <a:off x="1284950" y="4445403"/>
            <a:ext cx="7097100" cy="119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4800"/>
              <a:t>HISTORY</a:t>
            </a:r>
          </a:p>
        </p:txBody>
      </p:sp>
      <p:sp>
        <p:nvSpPr>
          <p:cNvPr id="112" name="Shape 112"/>
          <p:cNvSpPr txBox="1"/>
          <p:nvPr>
            <p:ph idx="3" type="subTitle"/>
          </p:nvPr>
        </p:nvSpPr>
        <p:spPr>
          <a:xfrm>
            <a:off x="1284950" y="5463150"/>
            <a:ext cx="7097100" cy="61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i="1" lang="en" sz="1800"/>
              <a:t>White-dominated, equal focus on research and teaching, less departmental focus on equity</a:t>
            </a:r>
          </a:p>
        </p:txBody>
      </p:sp>
      <p:sp>
        <p:nvSpPr>
          <p:cNvPr id="113" name="Shape 113"/>
          <p:cNvSpPr txBox="1"/>
          <p:nvPr>
            <p:ph idx="4" type="ctrTitle"/>
          </p:nvPr>
        </p:nvSpPr>
        <p:spPr>
          <a:xfrm>
            <a:off x="1284950" y="2692801"/>
            <a:ext cx="7097100" cy="119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4800"/>
              <a:t>ENGINEERING</a:t>
            </a:r>
          </a:p>
        </p:txBody>
      </p:sp>
      <p:sp>
        <p:nvSpPr>
          <p:cNvPr id="114" name="Shape 114"/>
          <p:cNvSpPr txBox="1"/>
          <p:nvPr>
            <p:ph idx="5" type="subTitle"/>
          </p:nvPr>
        </p:nvSpPr>
        <p:spPr>
          <a:xfrm>
            <a:off x="1284950" y="3710548"/>
            <a:ext cx="7097100" cy="61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i="1" lang="en" sz="1800"/>
              <a:t>Male-dominated, more tangible focus on research, dependent on individuals for equity initiatives</a:t>
            </a:r>
          </a:p>
        </p:txBody>
      </p:sp>
      <p:sp>
        <p:nvSpPr>
          <p:cNvPr id="115" name="Shape 115"/>
          <p:cNvSpPr/>
          <p:nvPr/>
        </p:nvSpPr>
        <p:spPr>
          <a:xfrm>
            <a:off x="808650" y="5091712"/>
            <a:ext cx="190200" cy="19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808650" y="1576087"/>
            <a:ext cx="190200" cy="19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1284950" y="515350"/>
            <a:ext cx="6643499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CASE STUDIES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808650" y="684537"/>
            <a:ext cx="190200" cy="190200"/>
          </a:xfrm>
          <a:prstGeom prst="ellipse">
            <a:avLst/>
          </a:prstGeom>
          <a:solidFill>
            <a:srgbClr val="39C0BA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3037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2101000" y="746150"/>
            <a:ext cx="70431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3600">
                <a:solidFill>
                  <a:schemeClr val="lt1"/>
                </a:solidFill>
              </a:rPr>
              <a:t>MECHANICAL ENGINEERING</a:t>
            </a:r>
          </a:p>
        </p:txBody>
      </p:sp>
      <p:sp>
        <p:nvSpPr>
          <p:cNvPr id="124" name="Shape 124"/>
          <p:cNvSpPr/>
          <p:nvPr/>
        </p:nvSpPr>
        <p:spPr>
          <a:xfrm>
            <a:off x="808650" y="5091712"/>
            <a:ext cx="190200" cy="190200"/>
          </a:xfrm>
          <a:prstGeom prst="ellipse">
            <a:avLst/>
          </a:prstGeom>
          <a:solidFill>
            <a:srgbClr val="2E3037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808650" y="1576087"/>
            <a:ext cx="190200" cy="190200"/>
          </a:xfrm>
          <a:prstGeom prst="ellipse">
            <a:avLst/>
          </a:prstGeom>
          <a:solidFill>
            <a:srgbClr val="39C0BA"/>
          </a:solidFill>
          <a:ln cap="flat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9C0BA"/>
              </a:solidFill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891900" y="237850"/>
            <a:ext cx="7360199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2009 REPORT ON WOMEN IN ENGINEERING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b="14770" l="16702" r="16940" t="14287"/>
          <a:stretch/>
        </p:blipFill>
        <p:spPr>
          <a:xfrm>
            <a:off x="79275" y="1541650"/>
            <a:ext cx="4737325" cy="3131675"/>
          </a:xfrm>
          <a:prstGeom prst="rect">
            <a:avLst/>
          </a:prstGeom>
          <a:noFill/>
          <a:ln cap="flat" w="38100">
            <a:solidFill>
              <a:srgbClr val="39C0BA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 b="16198" l="18548" r="17245" t="17170"/>
          <a:stretch/>
        </p:blipFill>
        <p:spPr>
          <a:xfrm>
            <a:off x="4197881" y="2852248"/>
            <a:ext cx="4880043" cy="3131675"/>
          </a:xfrm>
          <a:prstGeom prst="rect">
            <a:avLst/>
          </a:prstGeom>
          <a:noFill/>
          <a:ln cap="flat" w="38100">
            <a:solidFill>
              <a:srgbClr val="39C0BA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29" name="Shape 129"/>
          <p:cNvSpPr txBox="1"/>
          <p:nvPr/>
        </p:nvSpPr>
        <p:spPr>
          <a:xfrm>
            <a:off x="0" y="4906000"/>
            <a:ext cx="2508000" cy="12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WOMEN FACULTY AT MCGILL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4197875" y="6078375"/>
            <a:ext cx="3783899" cy="8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WOMEN FACULTY AT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COMPARABLE PROGRAMS</a:t>
            </a:r>
          </a:p>
        </p:txBody>
      </p:sp>
      <p:cxnSp>
        <p:nvCxnSpPr>
          <p:cNvPr id="131" name="Shape 131"/>
          <p:cNvCxnSpPr/>
          <p:nvPr/>
        </p:nvCxnSpPr>
        <p:spPr>
          <a:xfrm flipH="1" rot="10800000">
            <a:off x="891900" y="1122349"/>
            <a:ext cx="1011000" cy="900"/>
          </a:xfrm>
          <a:prstGeom prst="straightConnector1">
            <a:avLst/>
          </a:prstGeom>
          <a:noFill/>
          <a:ln cap="flat" w="38100">
            <a:solidFill>
              <a:srgbClr val="FFFFFF"/>
            </a:solidFill>
            <a:prstDash val="solid"/>
            <a:round/>
            <a:headEnd len="lg" w="lg" type="none"/>
            <a:tailEnd len="lg" w="lg" type="stealth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CONCERNS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1165475" y="1673975"/>
            <a:ext cx="3234599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Lack of guidance and formality from administration</a:t>
            </a:r>
          </a:p>
        </p:txBody>
      </p:sp>
      <p:sp>
        <p:nvSpPr>
          <p:cNvPr id="138" name="Shape 138"/>
          <p:cNvSpPr txBox="1"/>
          <p:nvPr>
            <p:ph idx="2" type="body"/>
          </p:nvPr>
        </p:nvSpPr>
        <p:spPr>
          <a:xfrm>
            <a:off x="4960775" y="1673975"/>
            <a:ext cx="3443399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Weak administrative leadership on matters of equity</a:t>
            </a:r>
          </a:p>
        </p:txBody>
      </p:sp>
      <p:sp>
        <p:nvSpPr>
          <p:cNvPr id="139" name="Shape 139"/>
          <p:cNvSpPr txBox="1"/>
          <p:nvPr>
            <p:ph idx="3" type="body"/>
          </p:nvPr>
        </p:nvSpPr>
        <p:spPr>
          <a:xfrm>
            <a:off x="1165475" y="3959975"/>
            <a:ext cx="2403599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No equity office</a:t>
            </a:r>
          </a:p>
        </p:txBody>
      </p:sp>
      <p:sp>
        <p:nvSpPr>
          <p:cNvPr id="140" name="Shape 140"/>
          <p:cNvSpPr txBox="1"/>
          <p:nvPr>
            <p:ph idx="4" type="body"/>
          </p:nvPr>
        </p:nvSpPr>
        <p:spPr>
          <a:xfrm>
            <a:off x="4960775" y="3959975"/>
            <a:ext cx="3311100" cy="160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Overreliance on SEDE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6774" y="3694576"/>
            <a:ext cx="357751" cy="3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4568" y="1489763"/>
            <a:ext cx="357751" cy="3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64561" y="3694576"/>
            <a:ext cx="357751" cy="3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36775" y="1489776"/>
            <a:ext cx="357751" cy="3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