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Bebas Neue Bold" panose="020B0606020202050201" pitchFamily="34" charset="0"/>
      <p:bold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Source Sans Pro Light" panose="020B040303040302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050"/>
    <a:srgbClr val="5BC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CFA5-C120-4DAD-AB94-1CB93ECBC47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2343-63FC-4632-A454-A10E6266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4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CFA5-C120-4DAD-AB94-1CB93ECBC47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2343-63FC-4632-A454-A10E6266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4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CFA5-C120-4DAD-AB94-1CB93ECBC47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2343-63FC-4632-A454-A10E6266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8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CFA5-C120-4DAD-AB94-1CB93ECBC47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2343-63FC-4632-A454-A10E6266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CFA5-C120-4DAD-AB94-1CB93ECBC47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2343-63FC-4632-A454-A10E6266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5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CFA5-C120-4DAD-AB94-1CB93ECBC47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2343-63FC-4632-A454-A10E6266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CFA5-C120-4DAD-AB94-1CB93ECBC47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2343-63FC-4632-A454-A10E6266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3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CFA5-C120-4DAD-AB94-1CB93ECBC47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2343-63FC-4632-A454-A10E6266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8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CFA5-C120-4DAD-AB94-1CB93ECBC47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2343-63FC-4632-A454-A10E6266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CFA5-C120-4DAD-AB94-1CB93ECBC47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2343-63FC-4632-A454-A10E6266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9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CFA5-C120-4DAD-AB94-1CB93ECBC47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2343-63FC-4632-A454-A10E6266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CFA5-C120-4DAD-AB94-1CB93ECBC47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2343-63FC-4632-A454-A10E6266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2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66" y="1688577"/>
            <a:ext cx="10527067" cy="2213545"/>
          </a:xfrm>
        </p:spPr>
        <p:txBody>
          <a:bodyPr>
            <a:noAutofit/>
          </a:bodyPr>
          <a:lstStyle/>
          <a:p>
            <a:r>
              <a:rPr lang="en-US" sz="1245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Board of Directors</a:t>
            </a:r>
            <a:endParaRPr lang="en-US" sz="1245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4055" y="3764913"/>
            <a:ext cx="6463890" cy="1885844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bg1"/>
                </a:solidFill>
                <a:latin typeface="Source Sans Pro Light" panose="020B0403030403020204" pitchFamily="34" charset="0"/>
              </a:rPr>
              <a:t>Presentation to Council 04.06.17</a:t>
            </a:r>
            <a:endParaRPr lang="en-US" sz="5400" i="1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239" y="391934"/>
            <a:ext cx="1326998" cy="13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62124"/>
            <a:ext cx="12192000" cy="1395876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35" y="355539"/>
            <a:ext cx="11311265" cy="99417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EF4050"/>
                </a:solidFill>
                <a:latin typeface="Source Sans Pro" panose="020B0503030403020204" pitchFamily="34" charset="0"/>
              </a:rPr>
              <a:t>Committee Terms of Reference: New Committee?</a:t>
            </a:r>
            <a:endParaRPr lang="en-US" sz="5400" b="1" dirty="0">
              <a:solidFill>
                <a:srgbClr val="EF4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735" y="1545029"/>
            <a:ext cx="10714918" cy="411241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Recognition that the HR committee does not currently cover what we conceive of to be “community standards”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Includes a policy about gendered violence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Must address this, but must do so only with broad consent of student body, relevant parties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No committee currently facilitates the </a:t>
            </a:r>
            <a:r>
              <a:rPr lang="en-US" sz="2200" spc="38" dirty="0" err="1">
                <a:solidFill>
                  <a:srgbClr val="EF4050"/>
                </a:solidFill>
                <a:latin typeface="Source Sans Pro Light" panose="020B0403030403020204" pitchFamily="34" charset="0"/>
              </a:rPr>
              <a:t>behaviour</a:t>
            </a: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 of an elected individual outside of their legal responsibilities (HR) or job description (accountability) 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Introduction of a new committee to address community standards?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Potential solution to this problem that would only be implemented with broad consent and agreement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Only after consultation with relevant stakeholders (CDN, etc.)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What would any potential Committee of the Board look like?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2223" y="5852761"/>
            <a:ext cx="8326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Students’ Society of McGill University</a:t>
            </a:r>
          </a:p>
          <a:p>
            <a:r>
              <a:rPr lang="en-US" sz="1500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3600 McTavish Street, Suite 1200, Montréal, Québec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36" y="5665578"/>
            <a:ext cx="988968" cy="9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62124"/>
            <a:ext cx="12192000" cy="1395876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36" y="1216930"/>
            <a:ext cx="9217422" cy="99417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EF4050"/>
                </a:solidFill>
                <a:latin typeface="Source Sans Pro" panose="020B0503030403020204" pitchFamily="34" charset="0"/>
              </a:rPr>
              <a:t>Questions and Concerns?</a:t>
            </a:r>
            <a:endParaRPr lang="en-US" sz="5400" b="1" dirty="0">
              <a:solidFill>
                <a:srgbClr val="EF4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223" y="5852761"/>
            <a:ext cx="8326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Students’ Society of McGill University</a:t>
            </a:r>
          </a:p>
          <a:p>
            <a:r>
              <a:rPr lang="en-US" sz="1500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3600 McTavish Street, Suite 1200, Montréal, Québec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36" y="5665578"/>
            <a:ext cx="988968" cy="9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62124"/>
            <a:ext cx="12192000" cy="1395876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35" y="355540"/>
            <a:ext cx="9590259" cy="99417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EF4050"/>
                </a:solidFill>
                <a:latin typeface="Source Sans Pro" panose="020B0503030403020204" pitchFamily="34" charset="0"/>
              </a:rPr>
              <a:t>History of the Board</a:t>
            </a:r>
            <a:r>
              <a:rPr lang="en-US" sz="5400" b="1" dirty="0" smtClean="0">
                <a:solidFill>
                  <a:srgbClr val="EF4050"/>
                </a:solidFill>
                <a:latin typeface="Source Sans Pro" panose="020B0503030403020204" pitchFamily="34" charset="0"/>
              </a:rPr>
              <a:t> </a:t>
            </a:r>
            <a:endParaRPr lang="en-US" sz="5400" b="1" dirty="0">
              <a:solidFill>
                <a:srgbClr val="EF4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735" y="1349711"/>
            <a:ext cx="10039056" cy="386462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As an incorporated nonprofit, SSMU is legally required to have a Board of Directors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The Board ratifies decisions made by the Legislative Council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Directors must be Canadian citizens because of </a:t>
            </a:r>
            <a:r>
              <a:rPr lang="en-US" sz="2600" spc="38" dirty="0" err="1">
                <a:solidFill>
                  <a:srgbClr val="EF4050"/>
                </a:solidFill>
                <a:latin typeface="Source Sans Pro Light" panose="020B0403030403020204" pitchFamily="34" charset="0"/>
              </a:rPr>
              <a:t>Gerts</a:t>
            </a:r>
            <a:endParaRPr lang="en-US" sz="2600" spc="38" dirty="0">
              <a:solidFill>
                <a:srgbClr val="EF4050"/>
              </a:solidFill>
              <a:latin typeface="Source Sans Pro Light" panose="020B0403030403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The Board is technically the highest governing body within SSMU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In specified cases the membership supersedes the Board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For example, fees and changes to our constitution must be approved by the membership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According to the Constitution, the Board shall “supervise the management and administer the business and affairs of the Society”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Prior to this year the Board was composed of a subset of SSMU Legislative </a:t>
            </a:r>
            <a:r>
              <a:rPr lang="en-US" sz="2600" spc="38" dirty="0" err="1">
                <a:solidFill>
                  <a:srgbClr val="EF4050"/>
                </a:solidFill>
                <a:latin typeface="Source Sans Pro Light" panose="020B0403030403020204" pitchFamily="34" charset="0"/>
              </a:rPr>
              <a:t>Councillors</a:t>
            </a: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2223" y="5852761"/>
            <a:ext cx="8326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Students’ Society of McGill University</a:t>
            </a:r>
          </a:p>
          <a:p>
            <a:r>
              <a:rPr lang="en-US" sz="1500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3600 McTavish Street, Suite 1200, Montréal, Québec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36" y="5665578"/>
            <a:ext cx="988968" cy="9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62124"/>
            <a:ext cx="12192000" cy="1395876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35" y="355539"/>
            <a:ext cx="9590259" cy="99417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EF4050"/>
                </a:solidFill>
                <a:latin typeface="Source Sans Pro" panose="020B0503030403020204" pitchFamily="34" charset="0"/>
              </a:rPr>
              <a:t>History of the Board (cont’d)</a:t>
            </a:r>
            <a:r>
              <a:rPr lang="en-US" sz="5400" b="1" dirty="0" smtClean="0">
                <a:solidFill>
                  <a:srgbClr val="EF4050"/>
                </a:solidFill>
                <a:latin typeface="Source Sans Pro" panose="020B0503030403020204" pitchFamily="34" charset="0"/>
              </a:rPr>
              <a:t> </a:t>
            </a:r>
            <a:endParaRPr lang="en-US" sz="5400" b="1" dirty="0">
              <a:solidFill>
                <a:srgbClr val="EF4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735" y="1349711"/>
            <a:ext cx="10039056" cy="386462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Issues with previous structures including a lack of oversight of human resources, operational, legal and financial matters within the Society 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E.g. complaints made against Executives mediated by other Executives, lack of financial oversight leading to deficits in operating budget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Legally, Directors are responsible for these matters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In practice, day-to-day as well as major decisions affecting the Society were being made by Executives with limited accountability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Last year, the Board of Directors was restructured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E.g. Composition changed, created Committees of the Board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2223" y="5852761"/>
            <a:ext cx="8326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Students’ Society of McGill University</a:t>
            </a:r>
          </a:p>
          <a:p>
            <a:r>
              <a:rPr lang="en-US" sz="1500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3600 McTavish Street, Suite 1200, Montréal, Québec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36" y="5665578"/>
            <a:ext cx="988968" cy="9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62124"/>
            <a:ext cx="12192000" cy="1395876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35" y="355539"/>
            <a:ext cx="9590259" cy="99417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EF4050"/>
                </a:solidFill>
                <a:latin typeface="Source Sans Pro" panose="020B0503030403020204" pitchFamily="34" charset="0"/>
              </a:rPr>
              <a:t>Current Structure</a:t>
            </a:r>
            <a:endParaRPr lang="en-US" sz="5400" b="1" dirty="0">
              <a:solidFill>
                <a:srgbClr val="EF4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735" y="1349711"/>
            <a:ext cx="10476378" cy="4315867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According to our Constitution, the Board should be composed of 12 Directors: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4 Officers (one-year terms, 3 of which begin June 1st)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4 </a:t>
            </a:r>
            <a:r>
              <a:rPr lang="en-US" sz="2200" spc="38" dirty="0" err="1">
                <a:solidFill>
                  <a:srgbClr val="EF4050"/>
                </a:solidFill>
                <a:latin typeface="Source Sans Pro Light" panose="020B0403030403020204" pitchFamily="34" charset="0"/>
              </a:rPr>
              <a:t>Councillors</a:t>
            </a:r>
            <a:endParaRPr lang="en-US" sz="2200" spc="38" dirty="0">
              <a:solidFill>
                <a:srgbClr val="EF4050"/>
              </a:solidFill>
              <a:latin typeface="Source Sans Pro Light" panose="020B0403030403020204" pitchFamily="34" charset="0"/>
            </a:endParaRP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4 Members at Large (one-year terms starting November 15th)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1 International Student Representative (non-voting)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Current Directors: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Chloe Rourke (Chair)		Greta </a:t>
            </a:r>
            <a:r>
              <a:rPr lang="en-US" sz="2200" spc="38" dirty="0" err="1">
                <a:solidFill>
                  <a:srgbClr val="EF4050"/>
                </a:solidFill>
                <a:latin typeface="Source Sans Pro Light" panose="020B0403030403020204" pitchFamily="34" charset="0"/>
              </a:rPr>
              <a:t>Hoaken</a:t>
            </a: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			Jonathan </a:t>
            </a:r>
            <a:r>
              <a:rPr lang="en-US" sz="2200" spc="38" dirty="0" err="1">
                <a:solidFill>
                  <a:srgbClr val="EF4050"/>
                </a:solidFill>
                <a:latin typeface="Source Sans Pro Light" panose="020B0403030403020204" pitchFamily="34" charset="0"/>
              </a:rPr>
              <a:t>Glustein</a:t>
            </a:r>
            <a:endParaRPr lang="en-US" sz="2200" spc="38" dirty="0">
              <a:solidFill>
                <a:srgbClr val="EF4050"/>
              </a:solidFill>
              <a:latin typeface="Source Sans Pro Light" panose="020B0403030403020204" pitchFamily="34" charset="0"/>
            </a:endParaRP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Niall </a:t>
            </a:r>
            <a:r>
              <a:rPr lang="en-US" sz="2200" spc="38" dirty="0" err="1">
                <a:solidFill>
                  <a:srgbClr val="EF4050"/>
                </a:solidFill>
                <a:latin typeface="Source Sans Pro Light" panose="020B0403030403020204" pitchFamily="34" charset="0"/>
              </a:rPr>
              <a:t>Carolan</a:t>
            </a: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			Ellen Chen			</a:t>
            </a:r>
            <a:r>
              <a:rPr lang="en-US" sz="2200" spc="38" dirty="0" smtClean="0">
                <a:solidFill>
                  <a:srgbClr val="EF4050"/>
                </a:solidFill>
                <a:latin typeface="Source Sans Pro Light" panose="020B0403030403020204" pitchFamily="34" charset="0"/>
              </a:rPr>
              <a:t>Adam </a:t>
            </a:r>
            <a:r>
              <a:rPr lang="en-US" sz="2200" spc="38" dirty="0" err="1">
                <a:solidFill>
                  <a:srgbClr val="EF4050"/>
                </a:solidFill>
                <a:latin typeface="Source Sans Pro Light" panose="020B0403030403020204" pitchFamily="34" charset="0"/>
              </a:rPr>
              <a:t>Templer</a:t>
            </a:r>
            <a:endParaRPr lang="en-US" sz="2200" spc="38" dirty="0">
              <a:solidFill>
                <a:srgbClr val="EF4050"/>
              </a:solidFill>
              <a:latin typeface="Source Sans Pro Light" panose="020B0403030403020204" pitchFamily="34" charset="0"/>
            </a:endParaRP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Kahli-Ann Douglas		Simon </a:t>
            </a:r>
            <a:r>
              <a:rPr lang="en-US" sz="2200" spc="38" dirty="0" err="1">
                <a:solidFill>
                  <a:srgbClr val="EF4050"/>
                </a:solidFill>
                <a:latin typeface="Source Sans Pro Light" panose="020B0403030403020204" pitchFamily="34" charset="0"/>
              </a:rPr>
              <a:t>Shubbar</a:t>
            </a: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		</a:t>
            </a:r>
            <a:r>
              <a:rPr lang="en-US" sz="2200" spc="38" dirty="0" smtClean="0">
                <a:solidFill>
                  <a:srgbClr val="EF4050"/>
                </a:solidFill>
                <a:latin typeface="Source Sans Pro Light" panose="020B0403030403020204" pitchFamily="34" charset="0"/>
              </a:rPr>
              <a:t>Isabella </a:t>
            </a: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Anderson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Committees of the Board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Nominating Committee			</a:t>
            </a:r>
            <a:r>
              <a:rPr lang="en-US" sz="2200" spc="38" dirty="0" smtClean="0">
                <a:solidFill>
                  <a:srgbClr val="EF4050"/>
                </a:solidFill>
                <a:latin typeface="Source Sans Pro Light" panose="020B0403030403020204" pitchFamily="34" charset="0"/>
              </a:rPr>
              <a:t>Human </a:t>
            </a: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Resources Committee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Accountability Committee 			</a:t>
            </a:r>
            <a:r>
              <a:rPr lang="en-US" sz="2200" spc="38" dirty="0" smtClean="0">
                <a:solidFill>
                  <a:srgbClr val="EF4050"/>
                </a:solidFill>
                <a:latin typeface="Source Sans Pro Light" panose="020B0403030403020204" pitchFamily="34" charset="0"/>
              </a:rPr>
              <a:t>Finance </a:t>
            </a: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Committee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Building &amp; Operations Management Committee	Health &amp; Dental Review Committee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2223" y="5852761"/>
            <a:ext cx="8326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Students’ Society of McGill University</a:t>
            </a:r>
          </a:p>
          <a:p>
            <a:r>
              <a:rPr lang="en-US" sz="1500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3600 McTavish Street, Suite 1200, Montréal, Québec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36" y="5665578"/>
            <a:ext cx="988968" cy="9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62124"/>
            <a:ext cx="12192000" cy="1395876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35" y="355539"/>
            <a:ext cx="9590259" cy="99417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EF4050"/>
                </a:solidFill>
                <a:latin typeface="Source Sans Pro" panose="020B0503030403020204" pitchFamily="34" charset="0"/>
              </a:rPr>
              <a:t>Issues this Year</a:t>
            </a:r>
            <a:endParaRPr lang="en-US" sz="5400" b="1" dirty="0">
              <a:solidFill>
                <a:srgbClr val="EF4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735" y="1349711"/>
            <a:ext cx="10476378" cy="4315867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Multiple resignations from the Board including resignations from 3 out of 4 Officers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Many Board Committees have not met this year (e.g. Human Resources, Finance)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Issues with Executive conduct did not reach the level of the Board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Limited information about the Board available online (e.g. minutes, Book of Resolutions, list of current directors, contact information, meeting dates)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Meetings are open to membership (with exception of Confidential session)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No training for new Directors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Restructuring was done but no additional resources allocated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2223" y="5852761"/>
            <a:ext cx="8326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Students’ Society of McGill University</a:t>
            </a:r>
          </a:p>
          <a:p>
            <a:r>
              <a:rPr lang="en-US" sz="1500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3600 McTavish Street, Suite 1200, Montréal, Québec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36" y="5665578"/>
            <a:ext cx="988968" cy="9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62124"/>
            <a:ext cx="12192000" cy="1395876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35" y="355539"/>
            <a:ext cx="9590259" cy="99417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EF4050"/>
                </a:solidFill>
                <a:latin typeface="Source Sans Pro" panose="020B0503030403020204" pitchFamily="34" charset="0"/>
              </a:rPr>
              <a:t>Interim Solutions</a:t>
            </a:r>
            <a:endParaRPr lang="en-US" sz="5400" b="1" dirty="0">
              <a:solidFill>
                <a:srgbClr val="EF4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735" y="1349711"/>
            <a:ext cx="10476378" cy="4315867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Board was fulfilling roles of its Committees (e.g. Nominating and HR) in the interim (inefficient)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Prioritize posting Book of Resolutions and contact information for Board; requested staff to be reallocated to Board minutes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Directors have taken on greater initiative in the absence of Executives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As of last week, we now have an active Nominating Committee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2223" y="5852761"/>
            <a:ext cx="8326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Students’ Society of McGill University</a:t>
            </a:r>
          </a:p>
          <a:p>
            <a:r>
              <a:rPr lang="en-US" sz="1500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3600 McTavish Street, Suite 1200, Montréal, Québec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36" y="5665578"/>
            <a:ext cx="988968" cy="9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62124"/>
            <a:ext cx="12192000" cy="1395876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35" y="355539"/>
            <a:ext cx="9590259" cy="99417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EF4050"/>
                </a:solidFill>
                <a:latin typeface="Source Sans Pro" panose="020B0503030403020204" pitchFamily="34" charset="0"/>
              </a:rPr>
              <a:t>Proposed Structural Solutions</a:t>
            </a:r>
            <a:endParaRPr lang="en-US" sz="5400" b="1" dirty="0">
              <a:solidFill>
                <a:srgbClr val="EF4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734" y="1349711"/>
            <a:ext cx="10714918" cy="411241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Revise Committee Terms of Reference to clarify role of Committees and composition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Recommend specific training for Committee members and dedicated staff (e.g. conflict resolution for HR Committee)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Recommend equitable appointment processes to be implemented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Revisit composition of the Board: Should there be more elected positions? Should an Executive chair the Board?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Allocation of resources to support accountability and governance processes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E.g. Ethics Commissioner </a:t>
            </a:r>
          </a:p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Better promote and publicize the role of the Board within the Society so the membership can leverage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2223" y="5852761"/>
            <a:ext cx="8326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Students’ Society of McGill University</a:t>
            </a:r>
          </a:p>
          <a:p>
            <a:r>
              <a:rPr lang="en-US" sz="1500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3600 McTavish Street, Suite 1200, Montréal, Québec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36" y="5665578"/>
            <a:ext cx="988968" cy="9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62124"/>
            <a:ext cx="12192000" cy="1395876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35" y="355539"/>
            <a:ext cx="11311265" cy="99417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EF4050"/>
                </a:solidFill>
                <a:latin typeface="Source Sans Pro" panose="020B0503030403020204" pitchFamily="34" charset="0"/>
              </a:rPr>
              <a:t>Committee Terms of Reference: Accountability Committee</a:t>
            </a:r>
            <a:endParaRPr lang="en-US" sz="5400" b="1" dirty="0">
              <a:solidFill>
                <a:srgbClr val="EF4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735" y="1451438"/>
            <a:ext cx="10714918" cy="4112413"/>
          </a:xfrm>
        </p:spPr>
        <p:txBody>
          <a:bodyPr>
            <a:normAutofit fontScale="92500"/>
          </a:bodyPr>
          <a:lstStyle/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Proposed changes: 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Change name (and focus) to Performance Review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Mandate at least one review per person per year that must be before the end of the year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Collect complaints about individuals not fulfilling their responsibilities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Respond to these complaints, including helping to facilitate mediation or intervention if appropriate 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Focus more on performance review as opposed to overall accountability, which is too vague and broad for one committee 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Main focus is on whether or not those with elected positions are doing their jobs well, fulfilling their obligations, and addressing situations where this is not happening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2223" y="5852761"/>
            <a:ext cx="8326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Students’ Society of McGill University</a:t>
            </a:r>
          </a:p>
          <a:p>
            <a:r>
              <a:rPr lang="en-US" sz="1500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3600 McTavish Street, Suite 1200, Montréal, Québec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36" y="5665578"/>
            <a:ext cx="988968" cy="9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62124"/>
            <a:ext cx="12192000" cy="1395876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35" y="355539"/>
            <a:ext cx="11311265" cy="99417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EF4050"/>
                </a:solidFill>
                <a:latin typeface="Source Sans Pro" panose="020B0503030403020204" pitchFamily="34" charset="0"/>
              </a:rPr>
              <a:t>Committee Terms of Reference: HR Committee</a:t>
            </a:r>
            <a:endParaRPr lang="en-US" sz="5400" b="1" dirty="0">
              <a:solidFill>
                <a:srgbClr val="EF4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735" y="1451438"/>
            <a:ext cx="10714918" cy="411241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26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Proposed changes: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Remove President, VP Finance from the committee → Conflict?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Recognizing that HR deals with legal definitions of HR violations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Committee will continue to hear complaints of this nature </a:t>
            </a:r>
          </a:p>
          <a:p>
            <a:pPr lvl="1">
              <a:spcAft>
                <a:spcPts val="900"/>
              </a:spcAft>
            </a:pPr>
            <a:r>
              <a:rPr lang="en-US" sz="2200" spc="38" dirty="0">
                <a:solidFill>
                  <a:srgbClr val="EF4050"/>
                </a:solidFill>
                <a:latin typeface="Source Sans Pro Light" panose="020B0403030403020204" pitchFamily="34" charset="0"/>
              </a:rPr>
              <a:t>Potential for facilitating or arranging mediation to resolve complaints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2223" y="5852761"/>
            <a:ext cx="8326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Students’ Society of McGill University</a:t>
            </a:r>
          </a:p>
          <a:p>
            <a:r>
              <a:rPr lang="en-US" sz="1500" spc="38" dirty="0">
                <a:solidFill>
                  <a:schemeClr val="bg1"/>
                </a:solidFill>
                <a:latin typeface="Source Sans Pro" panose="020B0503030403020204" pitchFamily="34" charset="0"/>
              </a:rPr>
              <a:t>3600 McTavish Street, Suite 1200, Montréal, Québec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36" y="5665578"/>
            <a:ext cx="988968" cy="9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960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Bebas Neue Bold</vt:lpstr>
      <vt:lpstr>Calibri Light</vt:lpstr>
      <vt:lpstr>Source Sans Pro Light</vt:lpstr>
      <vt:lpstr>Arial</vt:lpstr>
      <vt:lpstr>Calibri</vt:lpstr>
      <vt:lpstr>Source Sans Pro</vt:lpstr>
      <vt:lpstr>Office Theme</vt:lpstr>
      <vt:lpstr>Board of Directors</vt:lpstr>
      <vt:lpstr>History of the Board </vt:lpstr>
      <vt:lpstr>History of the Board (cont’d) </vt:lpstr>
      <vt:lpstr>Current Structure</vt:lpstr>
      <vt:lpstr>Issues this Year</vt:lpstr>
      <vt:lpstr>Interim Solutions</vt:lpstr>
      <vt:lpstr>Proposed Structural Solutions</vt:lpstr>
      <vt:lpstr>Committee Terms of Reference: Accountability Committee</vt:lpstr>
      <vt:lpstr>Committee Terms of Reference: HR Committee</vt:lpstr>
      <vt:lpstr>Committee Terms of Reference: New Committee?</vt:lpstr>
      <vt:lpstr>Questions and Concerns?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Kay</dc:creator>
  <cp:lastModifiedBy>Elaine Patterson</cp:lastModifiedBy>
  <cp:revision>100</cp:revision>
  <dcterms:created xsi:type="dcterms:W3CDTF">2016-03-16T16:15:22Z</dcterms:created>
  <dcterms:modified xsi:type="dcterms:W3CDTF">2017-04-06T21:28:43Z</dcterms:modified>
</cp:coreProperties>
</file>