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75" r:id="rId2"/>
    <p:sldId id="274" r:id="rId3"/>
    <p:sldId id="278" r:id="rId4"/>
    <p:sldId id="287" r:id="rId5"/>
    <p:sldId id="280" r:id="rId6"/>
    <p:sldId id="281" r:id="rId7"/>
    <p:sldId id="282" r:id="rId8"/>
    <p:sldId id="277" r:id="rId9"/>
    <p:sldId id="283" r:id="rId10"/>
    <p:sldId id="288" r:id="rId11"/>
    <p:sldId id="286" r:id="rId12"/>
    <p:sldId id="276"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FB1C5"/>
    <a:srgbClr val="BFBFBF"/>
    <a:srgbClr val="033266"/>
    <a:srgbClr val="DBD0BD"/>
    <a:srgbClr val="EEE9E0"/>
    <a:srgbClr val="E4DDCF"/>
    <a:srgbClr val="DF2630"/>
    <a:srgbClr val="F1E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88889" autoAdjust="0"/>
  </p:normalViewPr>
  <p:slideViewPr>
    <p:cSldViewPr snapToGrid="0">
      <p:cViewPr varScale="1">
        <p:scale>
          <a:sx n="84" d="100"/>
          <a:sy n="84" d="100"/>
        </p:scale>
        <p:origin x="312" y="90"/>
      </p:cViewPr>
      <p:guideLst>
        <p:guide orient="horz" pos="2160"/>
        <p:guide pos="3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9" d="100"/>
          <a:sy n="89" d="100"/>
        </p:scale>
        <p:origin x="2334" y="108"/>
      </p:cViewPr>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F233D033-D8B1-4DAC-907E-944117075B3D}" type="datetimeFigureOut">
              <a:rPr lang="en-CA" smtClean="0"/>
              <a:t>22/02/2018</a:t>
            </a:fld>
            <a:endParaRPr lang="en-CA"/>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365816F6-D854-41BB-AF77-8A3E9FC9C91F}" type="slidenum">
              <a:rPr lang="en-CA" smtClean="0"/>
              <a:t>‹#›</a:t>
            </a:fld>
            <a:endParaRPr lang="en-CA"/>
          </a:p>
        </p:txBody>
      </p:sp>
    </p:spTree>
    <p:extLst>
      <p:ext uri="{BB962C8B-B14F-4D97-AF65-F5344CB8AC3E}">
        <p14:creationId xmlns:p14="http://schemas.microsoft.com/office/powerpoint/2010/main" val="547076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888" cy="465138"/>
          </a:xfrm>
          <a:prstGeom prst="rect">
            <a:avLst/>
          </a:prstGeom>
        </p:spPr>
        <p:txBody>
          <a:bodyPr vert="horz" lIns="62044" tIns="31022" rIns="62044" bIns="31022" rtlCol="0"/>
          <a:lstStyle>
            <a:lvl1pPr algn="l">
              <a:defRPr sz="800"/>
            </a:lvl1pPr>
          </a:lstStyle>
          <a:p>
            <a:pPr>
              <a:defRPr/>
            </a:pPr>
            <a:endParaRPr lang="en-CA"/>
          </a:p>
        </p:txBody>
      </p:sp>
      <p:sp>
        <p:nvSpPr>
          <p:cNvPr id="3" name="Date Placeholder 2"/>
          <p:cNvSpPr>
            <a:spLocks noGrp="1"/>
          </p:cNvSpPr>
          <p:nvPr>
            <p:ph type="dt" idx="1"/>
          </p:nvPr>
        </p:nvSpPr>
        <p:spPr>
          <a:xfrm>
            <a:off x="3970340" y="0"/>
            <a:ext cx="3038475" cy="465138"/>
          </a:xfrm>
          <a:prstGeom prst="rect">
            <a:avLst/>
          </a:prstGeom>
        </p:spPr>
        <p:txBody>
          <a:bodyPr vert="horz" lIns="62044" tIns="31022" rIns="62044" bIns="31022" rtlCol="0"/>
          <a:lstStyle>
            <a:lvl1pPr algn="r">
              <a:defRPr sz="800"/>
            </a:lvl1pPr>
          </a:lstStyle>
          <a:p>
            <a:pPr>
              <a:defRPr/>
            </a:pPr>
            <a:fld id="{1FAC0272-4BEB-4431-A565-79FA1FD13BF5}" type="datetimeFigureOut">
              <a:rPr lang="en-CA"/>
              <a:pPr>
                <a:defRPr/>
              </a:pPr>
              <a:t>22/02/2018</a:t>
            </a:fld>
            <a:endParaRPr lang="en-CA"/>
          </a:p>
        </p:txBody>
      </p:sp>
      <p:sp>
        <p:nvSpPr>
          <p:cNvPr id="4" name="Slide Image Placeholder 3"/>
          <p:cNvSpPr>
            <a:spLocks noGrp="1" noRot="1" noChangeAspect="1"/>
          </p:cNvSpPr>
          <p:nvPr>
            <p:ph type="sldImg" idx="2"/>
          </p:nvPr>
        </p:nvSpPr>
        <p:spPr>
          <a:xfrm>
            <a:off x="1412875" y="1162050"/>
            <a:ext cx="4184650" cy="3140075"/>
          </a:xfrm>
          <a:prstGeom prst="rect">
            <a:avLst/>
          </a:prstGeom>
          <a:noFill/>
          <a:ln w="12700">
            <a:solidFill>
              <a:prstClr val="black"/>
            </a:solidFill>
          </a:ln>
        </p:spPr>
        <p:txBody>
          <a:bodyPr vert="horz" lIns="62044" tIns="31022" rIns="62044" bIns="31022" rtlCol="0" anchor="ctr"/>
          <a:lstStyle/>
          <a:p>
            <a:pPr lvl="0"/>
            <a:endParaRPr lang="en-CA" noProof="0" smtClean="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62044" tIns="31022" rIns="62044" bIns="31022"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831264"/>
            <a:ext cx="3036888" cy="465137"/>
          </a:xfrm>
          <a:prstGeom prst="rect">
            <a:avLst/>
          </a:prstGeom>
        </p:spPr>
        <p:txBody>
          <a:bodyPr vert="horz" lIns="62044" tIns="31022" rIns="62044" bIns="31022" rtlCol="0" anchor="b"/>
          <a:lstStyle>
            <a:lvl1pPr algn="l">
              <a:defRPr sz="800"/>
            </a:lvl1pPr>
          </a:lstStyle>
          <a:p>
            <a:pPr>
              <a:defRPr/>
            </a:pPr>
            <a:endParaRPr lang="en-CA"/>
          </a:p>
        </p:txBody>
      </p:sp>
      <p:sp>
        <p:nvSpPr>
          <p:cNvPr id="7" name="Slide Number Placeholder 6"/>
          <p:cNvSpPr>
            <a:spLocks noGrp="1"/>
          </p:cNvSpPr>
          <p:nvPr>
            <p:ph type="sldNum" sz="quarter" idx="5"/>
          </p:nvPr>
        </p:nvSpPr>
        <p:spPr>
          <a:xfrm>
            <a:off x="3970340" y="8831264"/>
            <a:ext cx="3038475" cy="465137"/>
          </a:xfrm>
          <a:prstGeom prst="rect">
            <a:avLst/>
          </a:prstGeom>
        </p:spPr>
        <p:txBody>
          <a:bodyPr vert="horz" lIns="62044" tIns="31022" rIns="62044" bIns="31022" rtlCol="0" anchor="b"/>
          <a:lstStyle>
            <a:lvl1pPr algn="r">
              <a:defRPr sz="800"/>
            </a:lvl1pPr>
          </a:lstStyle>
          <a:p>
            <a:pPr>
              <a:defRPr/>
            </a:pPr>
            <a:fld id="{3202EFB8-8897-40EB-9C52-9BCCE9333FD7}" type="slidenum">
              <a:rPr lang="en-CA"/>
              <a:pPr>
                <a:defRPr/>
              </a:pPr>
              <a:t>‹#›</a:t>
            </a:fld>
            <a:endParaRPr lang="en-CA"/>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 typeface="Arial" panose="020B0604020202020204" pitchFamily="34" charset="0"/>
              <a:buNone/>
            </a:pPr>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10</a:t>
            </a:fld>
            <a:endParaRPr lang="en-CA"/>
          </a:p>
        </p:txBody>
      </p:sp>
    </p:spTree>
    <p:extLst>
      <p:ext uri="{BB962C8B-B14F-4D97-AF65-F5344CB8AC3E}">
        <p14:creationId xmlns:p14="http://schemas.microsoft.com/office/powerpoint/2010/main" val="904458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12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3202EFB8-8897-40EB-9C52-9BCCE9333FD7}" type="slidenum">
              <a:rPr lang="en-CA" smtClean="0"/>
              <a:pPr>
                <a:defRPr/>
              </a:pPr>
              <a:t>4</a:t>
            </a:fld>
            <a:endParaRPr lang="en-CA"/>
          </a:p>
        </p:txBody>
      </p:sp>
    </p:spTree>
    <p:extLst>
      <p:ext uri="{BB962C8B-B14F-4D97-AF65-F5344CB8AC3E}">
        <p14:creationId xmlns:p14="http://schemas.microsoft.com/office/powerpoint/2010/main" val="4003055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CA" dirty="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buFont typeface="Arial" panose="020B0604020202020204" pitchFamily="34" charset="0"/>
              <a:buNone/>
            </a:pPr>
            <a:endParaRPr lang="en-CA" altLang="en-US" dirty="0" smtClean="0"/>
          </a:p>
        </p:txBody>
      </p:sp>
      <p:sp>
        <p:nvSpPr>
          <p:cNvPr id="2" name="Slide Number Placeholder 1"/>
          <p:cNvSpPr>
            <a:spLocks noGrp="1"/>
          </p:cNvSpPr>
          <p:nvPr>
            <p:ph type="sldNum" sz="quarter" idx="10"/>
          </p:nvPr>
        </p:nvSpPr>
        <p:spPr/>
        <p:txBody>
          <a:bodyPr/>
          <a:lstStyle/>
          <a:p>
            <a:pPr>
              <a:defRPr/>
            </a:pPr>
            <a:fld id="{3202EFB8-8897-40EB-9C52-9BCCE9333FD7}" type="slidenum">
              <a:rPr lang="en-CA" smtClean="0"/>
              <a:pPr>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88300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96900" y="2781300"/>
            <a:ext cx="6669088" cy="801688"/>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598488" y="3694113"/>
            <a:ext cx="5889625" cy="800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856916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9113" y="2781300"/>
            <a:ext cx="1666875" cy="1712913"/>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96900" y="2781300"/>
            <a:ext cx="4849813" cy="17129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21391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6900" y="1173726"/>
            <a:ext cx="8318500" cy="801688"/>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596900" y="2079164"/>
            <a:ext cx="6585565" cy="111386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8193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2701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6900" y="2781300"/>
            <a:ext cx="6669088" cy="801688"/>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598488" y="3694113"/>
            <a:ext cx="2868612" cy="800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619500" y="3694113"/>
            <a:ext cx="2868613" cy="800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1804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6900" y="907026"/>
            <a:ext cx="8089900" cy="796414"/>
          </a:xfrm>
          <a:prstGeom prst="rect">
            <a:avLst/>
          </a:prstGeom>
        </p:spPr>
        <p:txBody>
          <a:bodyPr/>
          <a:lstStyle>
            <a:lvl1pPr>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596900" y="1852204"/>
            <a:ext cx="39004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96900" y="2551471"/>
            <a:ext cx="3900488" cy="357469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Text Placeholder 4"/>
          <p:cNvSpPr>
            <a:spLocks noGrp="1"/>
          </p:cNvSpPr>
          <p:nvPr>
            <p:ph type="body" sz="quarter" idx="3"/>
          </p:nvPr>
        </p:nvSpPr>
        <p:spPr>
          <a:xfrm>
            <a:off x="4645025" y="185220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51471"/>
            <a:ext cx="4041775" cy="357469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39186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96900" y="2781300"/>
            <a:ext cx="6669088" cy="801688"/>
          </a:xfrm>
          <a:prstGeom prst="rect">
            <a:avLst/>
          </a:prstGeom>
        </p:spPr>
        <p:txBody>
          <a:bodyPr/>
          <a:lstStyle/>
          <a:p>
            <a:r>
              <a:rPr lang="en-US" smtClean="0"/>
              <a:t>Click to edit Master title style</a:t>
            </a:r>
            <a:endParaRPr lang="en-CA"/>
          </a:p>
        </p:txBody>
      </p:sp>
    </p:spTree>
    <p:extLst>
      <p:ext uri="{BB962C8B-B14F-4D97-AF65-F5344CB8AC3E}">
        <p14:creationId xmlns:p14="http://schemas.microsoft.com/office/powerpoint/2010/main" val="264713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457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560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7508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template cont_edu01_cover_copula01"/>
          <p:cNvPicPr>
            <a:picLocks noChangeAspect="1" noChangeArrowheads="1"/>
          </p:cNvPicPr>
          <p:nvPr userDrawn="1"/>
        </p:nvPicPr>
        <p:blipFill>
          <a:blip r:embed="rId13">
            <a:lum bright="38000" contrast="-48000"/>
            <a:extLst>
              <a:ext uri="{28A0092B-C50C-407E-A947-70E740481C1C}">
                <a14:useLocalDpi xmlns:a14="http://schemas.microsoft.com/office/drawing/2010/main" val="0"/>
              </a:ext>
            </a:extLst>
          </a:blip>
          <a:srcRect/>
          <a:stretch>
            <a:fillRect/>
          </a:stretch>
        </p:blipFill>
        <p:spPr bwMode="auto">
          <a:xfrm>
            <a:off x="6985000" y="3946525"/>
            <a:ext cx="21590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descr="mcgill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96900" y="255588"/>
            <a:ext cx="173355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596900" y="2208213"/>
            <a:ext cx="6669088"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Type your title here</a:t>
            </a:r>
          </a:p>
        </p:txBody>
      </p:sp>
      <p:sp>
        <p:nvSpPr>
          <p:cNvPr id="1029" name="Rectangle 3"/>
          <p:cNvSpPr>
            <a:spLocks noGrp="1" noChangeArrowheads="1"/>
          </p:cNvSpPr>
          <p:nvPr>
            <p:ph type="body" idx="1"/>
          </p:nvPr>
        </p:nvSpPr>
        <p:spPr bwMode="auto">
          <a:xfrm>
            <a:off x="596900" y="3208338"/>
            <a:ext cx="58896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Type your title here</a:t>
            </a:r>
          </a:p>
          <a:p>
            <a:pPr lvl="0"/>
            <a:endParaRPr lang="en-US" altLang="en-US" smtClean="0"/>
          </a:p>
        </p:txBody>
      </p:sp>
      <p:sp>
        <p:nvSpPr>
          <p:cNvPr id="9" name="Rectangle 20"/>
          <p:cNvSpPr>
            <a:spLocks noChangeArrowheads="1"/>
          </p:cNvSpPr>
          <p:nvPr userDrawn="1"/>
        </p:nvSpPr>
        <p:spPr bwMode="auto">
          <a:xfrm>
            <a:off x="0" y="6726238"/>
            <a:ext cx="9144000" cy="131762"/>
          </a:xfrm>
          <a:prstGeom prst="rect">
            <a:avLst/>
          </a:prstGeom>
          <a:solidFill>
            <a:srgbClr val="DF263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20000"/>
              </a:spcBef>
              <a:spcAft>
                <a:spcPct val="0"/>
              </a:spcAft>
              <a:buClr>
                <a:srgbClr val="DF2630"/>
              </a:buClr>
              <a:buSzPct val="110000"/>
              <a:buFont typeface="Wingdings" pitchFamily="2" charset="2"/>
              <a:buChar char="§"/>
              <a:defRPr>
                <a:solidFill>
                  <a:schemeClr val="tx1"/>
                </a:solidFill>
                <a:latin typeface="Arial" charset="0"/>
              </a:defRPr>
            </a:lvl6pPr>
            <a:lvl7pPr marL="2971800" indent="-228600" eaLnBrk="0" fontAlgn="base" hangingPunct="0">
              <a:spcBef>
                <a:spcPct val="20000"/>
              </a:spcBef>
              <a:spcAft>
                <a:spcPct val="0"/>
              </a:spcAft>
              <a:buClr>
                <a:srgbClr val="DF2630"/>
              </a:buClr>
              <a:buSzPct val="110000"/>
              <a:buFont typeface="Wingdings" pitchFamily="2" charset="2"/>
              <a:buChar char="§"/>
              <a:defRPr>
                <a:solidFill>
                  <a:schemeClr val="tx1"/>
                </a:solidFill>
                <a:latin typeface="Arial" charset="0"/>
              </a:defRPr>
            </a:lvl7pPr>
            <a:lvl8pPr marL="3429000" indent="-228600" eaLnBrk="0" fontAlgn="base" hangingPunct="0">
              <a:spcBef>
                <a:spcPct val="20000"/>
              </a:spcBef>
              <a:spcAft>
                <a:spcPct val="0"/>
              </a:spcAft>
              <a:buClr>
                <a:srgbClr val="DF2630"/>
              </a:buClr>
              <a:buSzPct val="110000"/>
              <a:buFont typeface="Wingdings" pitchFamily="2" charset="2"/>
              <a:buChar char="§"/>
              <a:defRPr>
                <a:solidFill>
                  <a:schemeClr val="tx1"/>
                </a:solidFill>
                <a:latin typeface="Arial" charset="0"/>
              </a:defRPr>
            </a:lvl8pPr>
            <a:lvl9pPr marL="3886200" indent="-228600" eaLnBrk="0" fontAlgn="base" hangingPunct="0">
              <a:spcBef>
                <a:spcPct val="20000"/>
              </a:spcBef>
              <a:spcAft>
                <a:spcPct val="0"/>
              </a:spcAft>
              <a:buClr>
                <a:srgbClr val="DF2630"/>
              </a:buClr>
              <a:buSzPct val="110000"/>
              <a:buFont typeface="Wingdings" pitchFamily="2" charset="2"/>
              <a:buChar char="§"/>
              <a:defRPr>
                <a:solidFill>
                  <a:schemeClr val="tx1"/>
                </a:solidFill>
                <a:latin typeface="Arial" charset="0"/>
              </a:defRPr>
            </a:lvl9pPr>
          </a:lstStyle>
          <a:p>
            <a:pPr eaLnBrk="1" hangingPunct="1">
              <a:spcBef>
                <a:spcPct val="20000"/>
              </a:spcBef>
              <a:buClr>
                <a:srgbClr val="DF2630"/>
              </a:buClr>
              <a:buSzPct val="110000"/>
              <a:buFont typeface="Wingdings" panose="05000000000000000000" pitchFamily="2" charset="2"/>
              <a:buChar char="§"/>
              <a:defRPr/>
            </a:pPr>
            <a:endParaRPr lang="en-CA" altLang="en-US"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7F7F7F"/>
          </a:solidFill>
          <a:latin typeface="+mj-lt"/>
          <a:ea typeface="+mj-ea"/>
          <a:cs typeface="+mj-cs"/>
        </a:defRPr>
      </a:lvl1pPr>
      <a:lvl2pPr algn="l" rtl="0" eaLnBrk="0" fontAlgn="base" hangingPunct="0">
        <a:spcBef>
          <a:spcPct val="0"/>
        </a:spcBef>
        <a:spcAft>
          <a:spcPct val="0"/>
        </a:spcAft>
        <a:defRPr sz="4000" b="1">
          <a:solidFill>
            <a:srgbClr val="7F7F7F"/>
          </a:solidFill>
          <a:latin typeface="Arial" charset="0"/>
        </a:defRPr>
      </a:lvl2pPr>
      <a:lvl3pPr algn="l" rtl="0" eaLnBrk="0" fontAlgn="base" hangingPunct="0">
        <a:spcBef>
          <a:spcPct val="0"/>
        </a:spcBef>
        <a:spcAft>
          <a:spcPct val="0"/>
        </a:spcAft>
        <a:defRPr sz="4000" b="1">
          <a:solidFill>
            <a:srgbClr val="7F7F7F"/>
          </a:solidFill>
          <a:latin typeface="Arial" charset="0"/>
        </a:defRPr>
      </a:lvl3pPr>
      <a:lvl4pPr algn="l" rtl="0" eaLnBrk="0" fontAlgn="base" hangingPunct="0">
        <a:spcBef>
          <a:spcPct val="0"/>
        </a:spcBef>
        <a:spcAft>
          <a:spcPct val="0"/>
        </a:spcAft>
        <a:defRPr sz="4000" b="1">
          <a:solidFill>
            <a:srgbClr val="7F7F7F"/>
          </a:solidFill>
          <a:latin typeface="Arial" charset="0"/>
        </a:defRPr>
      </a:lvl4pPr>
      <a:lvl5pPr algn="l" rtl="0" eaLnBrk="0" fontAlgn="base" hangingPunct="0">
        <a:spcBef>
          <a:spcPct val="0"/>
        </a:spcBef>
        <a:spcAft>
          <a:spcPct val="0"/>
        </a:spcAft>
        <a:defRPr sz="4000" b="1">
          <a:solidFill>
            <a:srgbClr val="7F7F7F"/>
          </a:solidFill>
          <a:latin typeface="Arial" charset="0"/>
        </a:defRPr>
      </a:lvl5pPr>
      <a:lvl6pPr marL="457200" algn="l" rtl="0" fontAlgn="base">
        <a:spcBef>
          <a:spcPct val="0"/>
        </a:spcBef>
        <a:spcAft>
          <a:spcPct val="0"/>
        </a:spcAft>
        <a:defRPr sz="4000" b="1">
          <a:solidFill>
            <a:srgbClr val="033266"/>
          </a:solidFill>
          <a:latin typeface="Arial" charset="0"/>
        </a:defRPr>
      </a:lvl6pPr>
      <a:lvl7pPr marL="914400" algn="l" rtl="0" fontAlgn="base">
        <a:spcBef>
          <a:spcPct val="0"/>
        </a:spcBef>
        <a:spcAft>
          <a:spcPct val="0"/>
        </a:spcAft>
        <a:defRPr sz="4000" b="1">
          <a:solidFill>
            <a:srgbClr val="033266"/>
          </a:solidFill>
          <a:latin typeface="Arial" charset="0"/>
        </a:defRPr>
      </a:lvl7pPr>
      <a:lvl8pPr marL="1371600" algn="l" rtl="0" fontAlgn="base">
        <a:spcBef>
          <a:spcPct val="0"/>
        </a:spcBef>
        <a:spcAft>
          <a:spcPct val="0"/>
        </a:spcAft>
        <a:defRPr sz="4000" b="1">
          <a:solidFill>
            <a:srgbClr val="033266"/>
          </a:solidFill>
          <a:latin typeface="Arial" charset="0"/>
        </a:defRPr>
      </a:lvl8pPr>
      <a:lvl9pPr marL="1828800" algn="l" rtl="0" fontAlgn="base">
        <a:spcBef>
          <a:spcPct val="0"/>
        </a:spcBef>
        <a:spcAft>
          <a:spcPct val="0"/>
        </a:spcAft>
        <a:defRPr sz="4000" b="1">
          <a:solidFill>
            <a:srgbClr val="033266"/>
          </a:solidFill>
          <a:latin typeface="Arial" charset="0"/>
        </a:defRPr>
      </a:lvl9pPr>
    </p:titleStyle>
    <p:bodyStyle>
      <a:lvl1pPr marL="342900" indent="-342900" algn="l" rtl="0" eaLnBrk="0" fontAlgn="base" hangingPunct="0">
        <a:spcBef>
          <a:spcPct val="20000"/>
        </a:spcBef>
        <a:spcAft>
          <a:spcPct val="0"/>
        </a:spcAft>
        <a:defRPr sz="3200" b="1">
          <a:solidFill>
            <a:schemeClr val="bg2"/>
          </a:solidFill>
          <a:latin typeface="+mn-lt"/>
          <a:ea typeface="+mn-ea"/>
          <a:cs typeface="+mn-cs"/>
        </a:defRPr>
      </a:lvl1pPr>
      <a:lvl2pPr marL="742950" indent="-285750" algn="l" rtl="0" eaLnBrk="0" fontAlgn="base" hangingPunct="0">
        <a:spcBef>
          <a:spcPct val="20000"/>
        </a:spcBef>
        <a:spcAft>
          <a:spcPct val="0"/>
        </a:spcAft>
        <a:defRPr sz="24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400">
          <a:solidFill>
            <a:schemeClr val="bg1"/>
          </a:solidFill>
          <a:latin typeface="+mn-lt"/>
        </a:defRPr>
      </a:lvl4pPr>
      <a:lvl5pPr marL="2057400" indent="-228600" algn="l" rtl="0" eaLnBrk="0" fontAlgn="base" hangingPunct="0">
        <a:spcBef>
          <a:spcPct val="20000"/>
        </a:spcBef>
        <a:spcAft>
          <a:spcPct val="0"/>
        </a:spcAft>
        <a:defRPr sz="2400">
          <a:solidFill>
            <a:schemeClr val="bg1"/>
          </a:solidFill>
          <a:latin typeface="+mn-lt"/>
        </a:defRPr>
      </a:lvl5pPr>
      <a:lvl6pPr marL="2514600" indent="-228600" algn="l" rtl="0" fontAlgn="base">
        <a:spcBef>
          <a:spcPct val="20000"/>
        </a:spcBef>
        <a:spcAft>
          <a:spcPct val="0"/>
        </a:spcAft>
        <a:defRPr sz="2400">
          <a:solidFill>
            <a:schemeClr val="bg1"/>
          </a:solidFill>
          <a:latin typeface="+mn-lt"/>
        </a:defRPr>
      </a:lvl6pPr>
      <a:lvl7pPr marL="2971800" indent="-228600" algn="l" rtl="0" fontAlgn="base">
        <a:spcBef>
          <a:spcPct val="20000"/>
        </a:spcBef>
        <a:spcAft>
          <a:spcPct val="0"/>
        </a:spcAft>
        <a:defRPr sz="2400">
          <a:solidFill>
            <a:schemeClr val="bg1"/>
          </a:solidFill>
          <a:latin typeface="+mn-lt"/>
        </a:defRPr>
      </a:lvl7pPr>
      <a:lvl8pPr marL="3429000" indent="-228600" algn="l" rtl="0" fontAlgn="base">
        <a:spcBef>
          <a:spcPct val="20000"/>
        </a:spcBef>
        <a:spcAft>
          <a:spcPct val="0"/>
        </a:spcAft>
        <a:defRPr sz="2400">
          <a:solidFill>
            <a:schemeClr val="bg1"/>
          </a:solidFill>
          <a:latin typeface="+mn-lt"/>
        </a:defRPr>
      </a:lvl8pPr>
      <a:lvl9pPr marL="3886200" indent="-228600" algn="l" rtl="0" fontAlgn="base">
        <a:spcBef>
          <a:spcPct val="20000"/>
        </a:spcBef>
        <a:spcAft>
          <a:spcPct val="0"/>
        </a:spcAft>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78658" y="2151063"/>
            <a:ext cx="8996516" cy="3051175"/>
          </a:xfrm>
        </p:spPr>
        <p:txBody>
          <a:bodyPr/>
          <a:lstStyle/>
          <a:p>
            <a:pPr algn="ctr"/>
            <a:r>
              <a:rPr lang="en-US" altLang="en-US" dirty="0" err="1" smtClean="0">
                <a:solidFill>
                  <a:schemeClr val="tx1"/>
                </a:solidFill>
                <a:latin typeface="Garamond" panose="02020404030301010803" pitchFamily="18" charset="0"/>
              </a:rPr>
              <a:t>McGILL</a:t>
            </a:r>
            <a:r>
              <a:rPr lang="en-US" altLang="en-US" dirty="0" smtClean="0">
                <a:solidFill>
                  <a:schemeClr val="tx1"/>
                </a:solidFill>
                <a:latin typeface="Garamond" panose="02020404030301010803" pitchFamily="18" charset="0"/>
              </a:rPr>
              <a:t> UNIVERSITY 200</a:t>
            </a:r>
            <a:r>
              <a:rPr lang="en-US" altLang="en-US" baseline="30000" dirty="0" smtClean="0">
                <a:solidFill>
                  <a:schemeClr val="tx1"/>
                </a:solidFill>
                <a:latin typeface="Garamond" panose="02020404030301010803" pitchFamily="18" charset="0"/>
              </a:rPr>
              <a:t>TH</a:t>
            </a:r>
            <a:r>
              <a:rPr lang="en-US" altLang="en-US" dirty="0" smtClean="0">
                <a:solidFill>
                  <a:schemeClr val="tx1"/>
                </a:solidFill>
                <a:latin typeface="Garamond" panose="02020404030301010803" pitchFamily="18" charset="0"/>
              </a:rPr>
              <a:t> ANNIVERSARY CELEBRATIONS</a:t>
            </a:r>
            <a:r>
              <a:rPr lang="en-US" altLang="en-US" dirty="0" smtClean="0">
                <a:solidFill>
                  <a:schemeClr val="tx1"/>
                </a:solidFill>
                <a:latin typeface="Calibri" panose="020F0502020204030204" pitchFamily="34" charset="0"/>
              </a:rPr>
              <a:t/>
            </a:r>
            <a:br>
              <a:rPr lang="en-US" altLang="en-US" dirty="0" smtClean="0">
                <a:solidFill>
                  <a:schemeClr val="tx1"/>
                </a:solidFill>
                <a:latin typeface="Calibri" panose="020F0502020204030204" pitchFamily="34" charset="0"/>
              </a:rPr>
            </a:br>
            <a:r>
              <a:rPr lang="en-US" altLang="en-US" dirty="0" smtClean="0">
                <a:solidFill>
                  <a:schemeClr val="tx1"/>
                </a:solidFill>
                <a:latin typeface="Garamond" panose="02020404030301010803" pitchFamily="18" charset="0"/>
              </a:rPr>
              <a:t>SEPT. 2020 – DEC. 2021</a:t>
            </a:r>
            <a:r>
              <a:rPr lang="en-CA" altLang="en-US" dirty="0" smtClean="0">
                <a:solidFill>
                  <a:srgbClr val="007434"/>
                </a:solidFill>
              </a:rPr>
              <a:t/>
            </a:r>
            <a:br>
              <a:rPr lang="en-CA" altLang="en-US" dirty="0" smtClean="0">
                <a:solidFill>
                  <a:srgbClr val="007434"/>
                </a:solidFill>
              </a:rPr>
            </a:br>
            <a:r>
              <a:rPr lang="en-CA" altLang="en-US" dirty="0" smtClean="0">
                <a:solidFill>
                  <a:srgbClr val="007434"/>
                </a:solidFill>
              </a:rPr>
              <a:t/>
            </a:r>
            <a:br>
              <a:rPr lang="en-CA" altLang="en-US" dirty="0" smtClean="0">
                <a:solidFill>
                  <a:srgbClr val="007434"/>
                </a:solidFill>
              </a:rPr>
            </a:br>
            <a:endParaRPr lang="en-US" altLang="en-US" sz="3600" dirty="0" smtClean="0">
              <a:solidFill>
                <a:srgbClr val="FF0000"/>
              </a:solidFill>
              <a:latin typeface="Garamond" panose="02020404030301010803" pitchFamily="18" charset="0"/>
            </a:endParaRPr>
          </a:p>
        </p:txBody>
      </p:sp>
      <p:sp>
        <p:nvSpPr>
          <p:cNvPr id="3075" name="TextBox 2"/>
          <p:cNvSpPr txBox="1">
            <a:spLocks noChangeArrowheads="1"/>
          </p:cNvSpPr>
          <p:nvPr/>
        </p:nvSpPr>
        <p:spPr bwMode="auto">
          <a:xfrm>
            <a:off x="389829" y="6230938"/>
            <a:ext cx="1976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3200" b="1">
                <a:solidFill>
                  <a:schemeClr val="bg2"/>
                </a:solidFill>
                <a:latin typeface="Arial" panose="020B0604020202020204" pitchFamily="34" charset="0"/>
              </a:defRPr>
            </a:lvl1pPr>
            <a:lvl2pPr marL="742950" indent="-285750">
              <a:spcBef>
                <a:spcPct val="20000"/>
              </a:spcBef>
              <a:defRPr sz="2400">
                <a:solidFill>
                  <a:schemeClr val="bg1"/>
                </a:solidFill>
                <a:latin typeface="Arial" panose="020B0604020202020204" pitchFamily="34" charset="0"/>
              </a:defRPr>
            </a:lvl2pPr>
            <a:lvl3pPr marL="1143000" indent="-228600">
              <a:spcBef>
                <a:spcPct val="20000"/>
              </a:spcBef>
              <a:defRPr sz="2400">
                <a:solidFill>
                  <a:schemeClr val="bg1"/>
                </a:solidFill>
                <a:latin typeface="Arial" panose="020B0604020202020204" pitchFamily="34" charset="0"/>
              </a:defRPr>
            </a:lvl3pPr>
            <a:lvl4pPr marL="1600200" indent="-228600">
              <a:spcBef>
                <a:spcPct val="20000"/>
              </a:spcBef>
              <a:defRPr sz="2400">
                <a:solidFill>
                  <a:schemeClr val="bg1"/>
                </a:solidFill>
                <a:latin typeface="Arial" panose="020B0604020202020204" pitchFamily="34" charset="0"/>
              </a:defRPr>
            </a:lvl4pPr>
            <a:lvl5pPr marL="2057400" indent="-228600">
              <a:spcBef>
                <a:spcPct val="20000"/>
              </a:spcBef>
              <a:defRPr sz="2400">
                <a:solidFill>
                  <a:schemeClr val="bg1"/>
                </a:solidFill>
                <a:latin typeface="Arial" panose="020B0604020202020204" pitchFamily="34" charset="0"/>
              </a:defRPr>
            </a:lvl5pPr>
            <a:lvl6pPr marL="2514600" indent="-228600" eaLnBrk="0" fontAlgn="base" hangingPunct="0">
              <a:spcBef>
                <a:spcPct val="20000"/>
              </a:spcBef>
              <a:spcAft>
                <a:spcPct val="0"/>
              </a:spcAft>
              <a:defRPr sz="2400">
                <a:solidFill>
                  <a:schemeClr val="bg1"/>
                </a:solidFill>
                <a:latin typeface="Arial" panose="020B0604020202020204" pitchFamily="34" charset="0"/>
              </a:defRPr>
            </a:lvl6pPr>
            <a:lvl7pPr marL="2971800" indent="-228600" eaLnBrk="0" fontAlgn="base" hangingPunct="0">
              <a:spcBef>
                <a:spcPct val="20000"/>
              </a:spcBef>
              <a:spcAft>
                <a:spcPct val="0"/>
              </a:spcAft>
              <a:defRPr sz="2400">
                <a:solidFill>
                  <a:schemeClr val="bg1"/>
                </a:solidFill>
                <a:latin typeface="Arial" panose="020B0604020202020204" pitchFamily="34" charset="0"/>
              </a:defRPr>
            </a:lvl7pPr>
            <a:lvl8pPr marL="3429000" indent="-228600" eaLnBrk="0" fontAlgn="base" hangingPunct="0">
              <a:spcBef>
                <a:spcPct val="20000"/>
              </a:spcBef>
              <a:spcAft>
                <a:spcPct val="0"/>
              </a:spcAft>
              <a:defRPr sz="2400">
                <a:solidFill>
                  <a:schemeClr val="bg1"/>
                </a:solidFill>
                <a:latin typeface="Arial" panose="020B0604020202020204" pitchFamily="34" charset="0"/>
              </a:defRPr>
            </a:lvl8pPr>
            <a:lvl9pPr marL="3886200" indent="-228600" eaLnBrk="0" fontAlgn="base" hangingPunct="0">
              <a:spcBef>
                <a:spcPct val="20000"/>
              </a:spcBef>
              <a:spcAft>
                <a:spcPct val="0"/>
              </a:spcAft>
              <a:defRPr sz="2400">
                <a:solidFill>
                  <a:schemeClr val="bg1"/>
                </a:solidFill>
                <a:latin typeface="Arial" panose="020B0604020202020204" pitchFamily="34" charset="0"/>
              </a:defRPr>
            </a:lvl9pPr>
          </a:lstStyle>
          <a:p>
            <a:pPr>
              <a:spcBef>
                <a:spcPct val="0"/>
              </a:spcBef>
            </a:pPr>
            <a:r>
              <a:rPr lang="en-US" altLang="en-US" sz="1800" dirty="0" smtClean="0">
                <a:solidFill>
                  <a:srgbClr val="FF0000"/>
                </a:solidFill>
                <a:latin typeface="Garamond" panose="02020404030301010803" pitchFamily="18" charset="0"/>
              </a:rPr>
              <a:t>February </a:t>
            </a:r>
            <a:r>
              <a:rPr lang="en-US" altLang="en-US" sz="1800" dirty="0" smtClean="0">
                <a:solidFill>
                  <a:srgbClr val="FF0000"/>
                </a:solidFill>
                <a:latin typeface="Garamond" panose="02020404030301010803" pitchFamily="18" charset="0"/>
              </a:rPr>
              <a:t>2018</a:t>
            </a:r>
            <a:endParaRPr lang="en-CA" altLang="en-US" sz="1800" dirty="0">
              <a:solidFill>
                <a:srgbClr val="FF0000"/>
              </a:solidFill>
              <a:latin typeface="Garamond" panose="020204040303010108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377440" y="180975"/>
            <a:ext cx="6583680" cy="801688"/>
          </a:xfrm>
        </p:spPr>
        <p:txBody>
          <a:bodyPr/>
          <a:lstStyle/>
          <a:p>
            <a:pPr algn="ctr"/>
            <a:r>
              <a:rPr lang="en-CA" altLang="en-US" sz="3200" dirty="0" smtClean="0">
                <a:solidFill>
                  <a:srgbClr val="FF0000"/>
                </a:solidFill>
                <a:latin typeface="Garamond" panose="02020404030301010803" pitchFamily="18" charset="0"/>
              </a:rPr>
              <a:t>Potential Signature Projects (</a:t>
            </a:r>
            <a:r>
              <a:rPr lang="en-CA" altLang="en-US" sz="3200" dirty="0" err="1" smtClean="0">
                <a:solidFill>
                  <a:srgbClr val="FF0000"/>
                </a:solidFill>
                <a:latin typeface="Garamond" panose="02020404030301010803" pitchFamily="18" charset="0"/>
              </a:rPr>
              <a:t>ctd</a:t>
            </a:r>
            <a:r>
              <a:rPr lang="en-CA" altLang="en-US" sz="3200" dirty="0" smtClean="0">
                <a:solidFill>
                  <a:srgbClr val="FF0000"/>
                </a:solidFill>
                <a:latin typeface="Garamond" panose="02020404030301010803" pitchFamily="18" charset="0"/>
              </a:rPr>
              <a:t>.)</a:t>
            </a:r>
          </a:p>
        </p:txBody>
      </p:sp>
      <p:sp>
        <p:nvSpPr>
          <p:cNvPr id="15363" name="Content Placeholder 2"/>
          <p:cNvSpPr>
            <a:spLocks noGrp="1"/>
          </p:cNvSpPr>
          <p:nvPr>
            <p:ph idx="1"/>
          </p:nvPr>
        </p:nvSpPr>
        <p:spPr>
          <a:xfrm>
            <a:off x="209550" y="982663"/>
            <a:ext cx="8615363" cy="5657036"/>
          </a:xfrm>
        </p:spPr>
        <p:txBody>
          <a:bodyPr/>
          <a:lstStyle/>
          <a:p>
            <a:pPr marL="544513" lvl="1" indent="-457200">
              <a:buFont typeface="Wingdings" panose="05000000000000000000" pitchFamily="2" charset="2"/>
              <a:buChar char="v"/>
              <a:defRPr/>
            </a:pPr>
            <a:r>
              <a:rPr lang="en-CA" altLang="en-US" sz="2600" dirty="0">
                <a:solidFill>
                  <a:schemeClr val="tx1"/>
                </a:solidFill>
                <a:latin typeface="Garamond" panose="02020404030301010803" pitchFamily="18" charset="0"/>
              </a:rPr>
              <a:t>Student competition</a:t>
            </a: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smtClean="0">
                <a:solidFill>
                  <a:schemeClr val="tx1"/>
                </a:solidFill>
                <a:latin typeface="Garamond" panose="02020404030301010803" pitchFamily="18" charset="0"/>
              </a:rPr>
              <a:t>Redpath Museum light show </a:t>
            </a: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smtClean="0">
                <a:solidFill>
                  <a:schemeClr val="tx1"/>
                </a:solidFill>
                <a:latin typeface="Garamond" panose="02020404030301010803" pitchFamily="18" charset="0"/>
              </a:rPr>
              <a:t>Thought </a:t>
            </a:r>
            <a:r>
              <a:rPr lang="en-CA" altLang="en-US" sz="2600" dirty="0">
                <a:solidFill>
                  <a:schemeClr val="tx1"/>
                </a:solidFill>
                <a:latin typeface="Garamond" panose="02020404030301010803" pitchFamily="18" charset="0"/>
              </a:rPr>
              <a:t>leaders forum - partnership with the Chamber of Commerce of Montreal </a:t>
            </a:r>
            <a:r>
              <a:rPr lang="en-CA" altLang="en-US" sz="2600" dirty="0" smtClean="0">
                <a:solidFill>
                  <a:schemeClr val="tx1"/>
                </a:solidFill>
                <a:latin typeface="Garamond" panose="02020404030301010803" pitchFamily="18" charset="0"/>
              </a:rPr>
              <a:t>Metropolitan</a:t>
            </a: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a:solidFill>
                  <a:schemeClr val="tx1"/>
                </a:solidFill>
                <a:latin typeface="Garamond" panose="02020404030301010803" pitchFamily="18" charset="0"/>
              </a:rPr>
              <a:t>Exhibition at the McCord </a:t>
            </a: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87313" lvl="1" indent="0">
              <a:defRPr/>
            </a:pPr>
            <a:endParaRPr lang="en-CA" altLang="en-US" sz="2600" dirty="0">
              <a:solidFill>
                <a:schemeClr val="tx1"/>
              </a:solidFill>
              <a:latin typeface="Garamond" panose="02020404030301010803" pitchFamily="18" charset="0"/>
            </a:endParaRPr>
          </a:p>
          <a:p>
            <a:pPr marL="87313" lvl="1" indent="0">
              <a:defRPr/>
            </a:pPr>
            <a:endParaRPr lang="en-CA" altLang="en-US" sz="2600" dirty="0">
              <a:solidFill>
                <a:schemeClr val="tx1"/>
              </a:solidFill>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10</a:t>
            </a:r>
            <a:endParaRPr lang="en-CA" sz="1400" dirty="0"/>
          </a:p>
        </p:txBody>
      </p:sp>
    </p:spTree>
    <p:extLst>
      <p:ext uri="{BB962C8B-B14F-4D97-AF65-F5344CB8AC3E}">
        <p14:creationId xmlns:p14="http://schemas.microsoft.com/office/powerpoint/2010/main" val="2087139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44800" y="169863"/>
            <a:ext cx="6067425" cy="801687"/>
          </a:xfrm>
        </p:spPr>
        <p:txBody>
          <a:bodyPr/>
          <a:lstStyle/>
          <a:p>
            <a:pPr algn="ctr"/>
            <a:r>
              <a:rPr lang="en-CA" altLang="en-US" sz="3200" smtClean="0">
                <a:solidFill>
                  <a:srgbClr val="FF0000"/>
                </a:solidFill>
                <a:latin typeface="Garamond" panose="02020404030301010803" pitchFamily="18" charset="0"/>
              </a:rPr>
              <a:t>Key success markers </a:t>
            </a:r>
            <a:endParaRPr lang="en-CA" altLang="en-US" sz="3200" smtClean="0">
              <a:latin typeface="Garamond" panose="02020404030301010803" pitchFamily="18" charset="0"/>
            </a:endParaRPr>
          </a:p>
        </p:txBody>
      </p:sp>
      <p:sp>
        <p:nvSpPr>
          <p:cNvPr id="20483" name="Content Placeholder 2"/>
          <p:cNvSpPr>
            <a:spLocks noGrp="1"/>
          </p:cNvSpPr>
          <p:nvPr>
            <p:ph idx="1"/>
          </p:nvPr>
        </p:nvSpPr>
        <p:spPr>
          <a:xfrm>
            <a:off x="596900" y="1068388"/>
            <a:ext cx="7853363" cy="4264025"/>
          </a:xfrm>
        </p:spPr>
        <p:txBody>
          <a:bodyPr/>
          <a:lstStyle/>
          <a:p>
            <a:pPr>
              <a:buFont typeface="Wingdings" panose="05000000000000000000" pitchFamily="2" charset="2"/>
              <a:buChar char="v"/>
              <a:defRPr/>
            </a:pPr>
            <a:endParaRPr lang="en-CA" altLang="en-US" sz="2900" b="0" dirty="0" smtClean="0">
              <a:solidFill>
                <a:schemeClr val="tx1"/>
              </a:solidFill>
              <a:latin typeface="Garamond" panose="02020404030301010803" pitchFamily="18" charset="0"/>
            </a:endParaRP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Great student, faculty, and staff participation </a:t>
            </a: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Strong alumni engagement </a:t>
            </a: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Lasting legacies created</a:t>
            </a: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Well attended signature projects </a:t>
            </a: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Broad range of events in Faculties</a:t>
            </a:r>
          </a:p>
          <a:p>
            <a:pPr marL="450850" indent="-450850">
              <a:buFont typeface="Wingdings" panose="05000000000000000000" pitchFamily="2" charset="2"/>
              <a:buChar char="v"/>
              <a:defRPr/>
            </a:pPr>
            <a:r>
              <a:rPr lang="en-CA" altLang="en-US" sz="2900" b="0" dirty="0" smtClean="0">
                <a:solidFill>
                  <a:schemeClr val="tx1"/>
                </a:solidFill>
                <a:latin typeface="Garamond" panose="02020404030301010803" pitchFamily="18" charset="0"/>
              </a:rPr>
              <a:t>Improved results in various areas of </a:t>
            </a:r>
            <a:r>
              <a:rPr lang="en-CA" altLang="en-US" sz="2900" b="0" dirty="0" err="1" smtClean="0">
                <a:solidFill>
                  <a:schemeClr val="tx1"/>
                </a:solidFill>
                <a:latin typeface="Garamond" panose="02020404030301010803" pitchFamily="18" charset="0"/>
              </a:rPr>
              <a:t>Montrealers</a:t>
            </a:r>
            <a:r>
              <a:rPr lang="en-CA" altLang="en-US" sz="2900" b="0" dirty="0" smtClean="0">
                <a:solidFill>
                  <a:schemeClr val="tx1"/>
                </a:solidFill>
                <a:latin typeface="Garamond" panose="02020404030301010803" pitchFamily="18" charset="0"/>
              </a:rPr>
              <a:t>’  and Quebecers’ perception of McGill</a:t>
            </a:r>
          </a:p>
          <a:p>
            <a:pPr>
              <a:defRPr/>
            </a:pPr>
            <a:endParaRPr lang="en-CA" altLang="en-US" dirty="0" smtClean="0"/>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11</a:t>
            </a:r>
            <a:endParaRPr lang="en-CA"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49613" y="228600"/>
            <a:ext cx="5516562" cy="708025"/>
          </a:xfrm>
          <a:prstGeom prst="rect">
            <a:avLst/>
          </a:prstGeom>
        </p:spPr>
        <p:txBody>
          <a:bodyPr/>
          <a:lstStyle>
            <a:lvl1pPr algn="l" rtl="0" eaLnBrk="0" fontAlgn="base" hangingPunct="0">
              <a:spcBef>
                <a:spcPct val="0"/>
              </a:spcBef>
              <a:spcAft>
                <a:spcPct val="0"/>
              </a:spcAft>
              <a:defRPr sz="4000" b="1">
                <a:solidFill>
                  <a:srgbClr val="7F7F7F"/>
                </a:solidFill>
                <a:latin typeface="+mj-lt"/>
                <a:ea typeface="+mj-ea"/>
                <a:cs typeface="+mj-cs"/>
              </a:defRPr>
            </a:lvl1pPr>
            <a:lvl2pPr algn="l" rtl="0" eaLnBrk="0" fontAlgn="base" hangingPunct="0">
              <a:spcBef>
                <a:spcPct val="0"/>
              </a:spcBef>
              <a:spcAft>
                <a:spcPct val="0"/>
              </a:spcAft>
              <a:defRPr sz="4000" b="1">
                <a:solidFill>
                  <a:srgbClr val="7F7F7F"/>
                </a:solidFill>
                <a:latin typeface="Arial" charset="0"/>
              </a:defRPr>
            </a:lvl2pPr>
            <a:lvl3pPr algn="l" rtl="0" eaLnBrk="0" fontAlgn="base" hangingPunct="0">
              <a:spcBef>
                <a:spcPct val="0"/>
              </a:spcBef>
              <a:spcAft>
                <a:spcPct val="0"/>
              </a:spcAft>
              <a:defRPr sz="4000" b="1">
                <a:solidFill>
                  <a:srgbClr val="7F7F7F"/>
                </a:solidFill>
                <a:latin typeface="Arial" charset="0"/>
              </a:defRPr>
            </a:lvl3pPr>
            <a:lvl4pPr algn="l" rtl="0" eaLnBrk="0" fontAlgn="base" hangingPunct="0">
              <a:spcBef>
                <a:spcPct val="0"/>
              </a:spcBef>
              <a:spcAft>
                <a:spcPct val="0"/>
              </a:spcAft>
              <a:defRPr sz="4000" b="1">
                <a:solidFill>
                  <a:srgbClr val="7F7F7F"/>
                </a:solidFill>
                <a:latin typeface="Arial" charset="0"/>
              </a:defRPr>
            </a:lvl4pPr>
            <a:lvl5pPr algn="l" rtl="0" eaLnBrk="0" fontAlgn="base" hangingPunct="0">
              <a:spcBef>
                <a:spcPct val="0"/>
              </a:spcBef>
              <a:spcAft>
                <a:spcPct val="0"/>
              </a:spcAft>
              <a:defRPr sz="4000" b="1">
                <a:solidFill>
                  <a:srgbClr val="7F7F7F"/>
                </a:solidFill>
                <a:latin typeface="Arial" charset="0"/>
              </a:defRPr>
            </a:lvl5pPr>
            <a:lvl6pPr marL="457200" algn="l" rtl="0" fontAlgn="base">
              <a:spcBef>
                <a:spcPct val="0"/>
              </a:spcBef>
              <a:spcAft>
                <a:spcPct val="0"/>
              </a:spcAft>
              <a:defRPr sz="4000" b="1">
                <a:solidFill>
                  <a:srgbClr val="033266"/>
                </a:solidFill>
                <a:latin typeface="Arial" charset="0"/>
              </a:defRPr>
            </a:lvl6pPr>
            <a:lvl7pPr marL="914400" algn="l" rtl="0" fontAlgn="base">
              <a:spcBef>
                <a:spcPct val="0"/>
              </a:spcBef>
              <a:spcAft>
                <a:spcPct val="0"/>
              </a:spcAft>
              <a:defRPr sz="4000" b="1">
                <a:solidFill>
                  <a:srgbClr val="033266"/>
                </a:solidFill>
                <a:latin typeface="Arial" charset="0"/>
              </a:defRPr>
            </a:lvl7pPr>
            <a:lvl8pPr marL="1371600" algn="l" rtl="0" fontAlgn="base">
              <a:spcBef>
                <a:spcPct val="0"/>
              </a:spcBef>
              <a:spcAft>
                <a:spcPct val="0"/>
              </a:spcAft>
              <a:defRPr sz="4000" b="1">
                <a:solidFill>
                  <a:srgbClr val="033266"/>
                </a:solidFill>
                <a:latin typeface="Arial" charset="0"/>
              </a:defRPr>
            </a:lvl8pPr>
            <a:lvl9pPr marL="1828800" algn="l" rtl="0" fontAlgn="base">
              <a:spcBef>
                <a:spcPct val="0"/>
              </a:spcBef>
              <a:spcAft>
                <a:spcPct val="0"/>
              </a:spcAft>
              <a:defRPr sz="4000" b="1">
                <a:solidFill>
                  <a:srgbClr val="033266"/>
                </a:solidFill>
                <a:latin typeface="Arial" charset="0"/>
              </a:defRPr>
            </a:lvl9pPr>
          </a:lstStyle>
          <a:p>
            <a:pPr algn="ctr">
              <a:defRPr/>
            </a:pPr>
            <a:r>
              <a:rPr lang="en-CA" sz="3200" kern="0" dirty="0" smtClean="0">
                <a:solidFill>
                  <a:srgbClr val="FF0000"/>
                </a:solidFill>
                <a:latin typeface="Garamond" panose="02020404030301010803" pitchFamily="18" charset="0"/>
              </a:rPr>
              <a:t>Next Steps </a:t>
            </a:r>
            <a:endParaRPr lang="en-CA" sz="3200" kern="0" dirty="0">
              <a:solidFill>
                <a:srgbClr val="FF0000"/>
              </a:solidFill>
              <a:latin typeface="Garamond" panose="02020404030301010803" pitchFamily="18" charset="0"/>
            </a:endParaRPr>
          </a:p>
        </p:txBody>
      </p:sp>
      <p:sp>
        <p:nvSpPr>
          <p:cNvPr id="3" name="Content Placeholder 3"/>
          <p:cNvSpPr txBox="1">
            <a:spLocks/>
          </p:cNvSpPr>
          <p:nvPr/>
        </p:nvSpPr>
        <p:spPr>
          <a:xfrm>
            <a:off x="612775" y="1412875"/>
            <a:ext cx="8153400" cy="4495800"/>
          </a:xfrm>
          <a:prstGeom prst="rect">
            <a:avLst/>
          </a:prstGeom>
        </p:spPr>
        <p:txBody>
          <a:bodyPr/>
          <a:lstStyle>
            <a:lvl1pPr marL="342900" indent="-342900" algn="l" rtl="0" eaLnBrk="0" fontAlgn="base" hangingPunct="0">
              <a:spcBef>
                <a:spcPct val="20000"/>
              </a:spcBef>
              <a:spcAft>
                <a:spcPct val="0"/>
              </a:spcAft>
              <a:defRPr sz="3200" b="1">
                <a:solidFill>
                  <a:schemeClr val="bg2"/>
                </a:solidFill>
                <a:latin typeface="+mn-lt"/>
                <a:ea typeface="+mn-ea"/>
                <a:cs typeface="+mn-cs"/>
              </a:defRPr>
            </a:lvl1pPr>
            <a:lvl2pPr marL="742950" indent="-285750" algn="l" rtl="0" eaLnBrk="0" fontAlgn="base" hangingPunct="0">
              <a:spcBef>
                <a:spcPct val="20000"/>
              </a:spcBef>
              <a:spcAft>
                <a:spcPct val="0"/>
              </a:spcAft>
              <a:defRPr sz="24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400">
                <a:solidFill>
                  <a:schemeClr val="bg1"/>
                </a:solidFill>
                <a:latin typeface="+mn-lt"/>
              </a:defRPr>
            </a:lvl4pPr>
            <a:lvl5pPr marL="2057400" indent="-228600" algn="l" rtl="0" eaLnBrk="0" fontAlgn="base" hangingPunct="0">
              <a:spcBef>
                <a:spcPct val="20000"/>
              </a:spcBef>
              <a:spcAft>
                <a:spcPct val="0"/>
              </a:spcAft>
              <a:defRPr sz="2400">
                <a:solidFill>
                  <a:schemeClr val="bg1"/>
                </a:solidFill>
                <a:latin typeface="+mn-lt"/>
              </a:defRPr>
            </a:lvl5pPr>
            <a:lvl6pPr marL="2514600" indent="-228600" algn="l" rtl="0" fontAlgn="base">
              <a:spcBef>
                <a:spcPct val="20000"/>
              </a:spcBef>
              <a:spcAft>
                <a:spcPct val="0"/>
              </a:spcAft>
              <a:defRPr sz="2400">
                <a:solidFill>
                  <a:schemeClr val="bg1"/>
                </a:solidFill>
                <a:latin typeface="+mn-lt"/>
              </a:defRPr>
            </a:lvl6pPr>
            <a:lvl7pPr marL="2971800" indent="-228600" algn="l" rtl="0" fontAlgn="base">
              <a:spcBef>
                <a:spcPct val="20000"/>
              </a:spcBef>
              <a:spcAft>
                <a:spcPct val="0"/>
              </a:spcAft>
              <a:defRPr sz="2400">
                <a:solidFill>
                  <a:schemeClr val="bg1"/>
                </a:solidFill>
                <a:latin typeface="+mn-lt"/>
              </a:defRPr>
            </a:lvl7pPr>
            <a:lvl8pPr marL="3429000" indent="-228600" algn="l" rtl="0" fontAlgn="base">
              <a:spcBef>
                <a:spcPct val="20000"/>
              </a:spcBef>
              <a:spcAft>
                <a:spcPct val="0"/>
              </a:spcAft>
              <a:defRPr sz="2400">
                <a:solidFill>
                  <a:schemeClr val="bg1"/>
                </a:solidFill>
                <a:latin typeface="+mn-lt"/>
              </a:defRPr>
            </a:lvl8pPr>
            <a:lvl9pPr marL="3886200" indent="-228600" algn="l" rtl="0" fontAlgn="base">
              <a:spcBef>
                <a:spcPct val="20000"/>
              </a:spcBef>
              <a:spcAft>
                <a:spcPct val="0"/>
              </a:spcAft>
              <a:defRPr sz="2400">
                <a:solidFill>
                  <a:schemeClr val="bg1"/>
                </a:solidFill>
                <a:latin typeface="+mn-lt"/>
              </a:defRPr>
            </a:lvl9pPr>
          </a:lstStyle>
          <a:p>
            <a:pPr>
              <a:buFont typeface="Wingdings" panose="05000000000000000000" pitchFamily="2" charset="2"/>
              <a:buChar char="v"/>
              <a:defRPr/>
            </a:pPr>
            <a:r>
              <a:rPr lang="en-CA" sz="2900" b="0" kern="0" dirty="0" smtClean="0">
                <a:solidFill>
                  <a:schemeClr val="tx1"/>
                </a:solidFill>
                <a:latin typeface="Garamond" panose="02020404030301010803" pitchFamily="18" charset="0"/>
              </a:rPr>
              <a:t> </a:t>
            </a:r>
            <a:r>
              <a:rPr lang="en-CA" sz="2900" b="0" kern="0" dirty="0">
                <a:solidFill>
                  <a:schemeClr val="tx1"/>
                </a:solidFill>
                <a:latin typeface="Garamond" panose="02020404030301010803" pitchFamily="18" charset="0"/>
              </a:rPr>
              <a:t>Continued outreach to McGill community </a:t>
            </a:r>
          </a:p>
          <a:p>
            <a:pPr marL="857250" lvl="1" indent="-457200">
              <a:buFontTx/>
              <a:buChar char="-"/>
              <a:defRPr/>
            </a:pPr>
            <a:r>
              <a:rPr lang="en-CA" b="0" kern="0" dirty="0" smtClean="0">
                <a:solidFill>
                  <a:schemeClr val="tx1"/>
                </a:solidFill>
                <a:latin typeface="Garamond" panose="02020404030301010803" pitchFamily="18" charset="0"/>
              </a:rPr>
              <a:t>Engaging McGill students and student groups</a:t>
            </a:r>
          </a:p>
          <a:p>
            <a:pPr marL="857250" lvl="1" indent="-457200">
              <a:buFontTx/>
              <a:buChar char="-"/>
              <a:defRPr/>
            </a:pPr>
            <a:r>
              <a:rPr lang="en-CA" b="0" kern="0" dirty="0" smtClean="0">
                <a:solidFill>
                  <a:schemeClr val="tx1"/>
                </a:solidFill>
                <a:latin typeface="Garamond" panose="02020404030301010803" pitchFamily="18" charset="0"/>
              </a:rPr>
              <a:t>Creating a student </a:t>
            </a:r>
            <a:r>
              <a:rPr lang="en-CA" b="0" kern="0" smtClean="0">
                <a:solidFill>
                  <a:schemeClr val="tx1"/>
                </a:solidFill>
                <a:latin typeface="Garamond" panose="02020404030301010803" pitchFamily="18" charset="0"/>
              </a:rPr>
              <a:t>sub-committee</a:t>
            </a:r>
            <a:r>
              <a:rPr lang="en-CA" b="0" kern="0" smtClean="0">
                <a:solidFill>
                  <a:schemeClr val="tx1"/>
                </a:solidFill>
                <a:latin typeface="Garamond" panose="02020404030301010803" pitchFamily="18" charset="0"/>
              </a:rPr>
              <a:t> </a:t>
            </a:r>
          </a:p>
          <a:p>
            <a:pPr marL="400050" lvl="1" indent="0">
              <a:defRPr/>
            </a:pPr>
            <a:endParaRPr lang="en-CA" b="0" kern="0" dirty="0" smtClean="0">
              <a:solidFill>
                <a:schemeClr val="tx1"/>
              </a:solidFill>
              <a:latin typeface="Garamond" panose="02020404030301010803" pitchFamily="18" charset="0"/>
            </a:endParaRPr>
          </a:p>
          <a:p>
            <a:pPr>
              <a:buFont typeface="Wingdings" panose="05000000000000000000" pitchFamily="2" charset="2"/>
              <a:buChar char="v"/>
              <a:defRPr/>
            </a:pPr>
            <a:r>
              <a:rPr lang="en-CA" sz="2900" b="0" kern="0" dirty="0" smtClean="0">
                <a:solidFill>
                  <a:schemeClr val="tx1"/>
                </a:solidFill>
                <a:latin typeface="Garamond" panose="02020404030301010803" pitchFamily="18" charset="0"/>
              </a:rPr>
              <a:t> </a:t>
            </a:r>
            <a:r>
              <a:rPr lang="en-CA" sz="2900" b="0" kern="0" dirty="0">
                <a:solidFill>
                  <a:schemeClr val="tx1"/>
                </a:solidFill>
                <a:latin typeface="Garamond" panose="02020404030301010803" pitchFamily="18" charset="0"/>
              </a:rPr>
              <a:t>Budget framework</a:t>
            </a:r>
          </a:p>
          <a:p>
            <a:pPr>
              <a:buFont typeface="Wingdings" panose="05000000000000000000" pitchFamily="2" charset="2"/>
              <a:buChar char="v"/>
              <a:defRPr/>
            </a:pPr>
            <a:endParaRPr lang="en-CA" sz="2900" b="0" kern="0" dirty="0" smtClean="0">
              <a:solidFill>
                <a:schemeClr val="tx1"/>
              </a:solidFill>
              <a:latin typeface="Garamond" panose="02020404030301010803" pitchFamily="18" charset="0"/>
            </a:endParaRPr>
          </a:p>
          <a:p>
            <a:pPr>
              <a:buFont typeface="Wingdings" panose="05000000000000000000" pitchFamily="2" charset="2"/>
              <a:buChar char="v"/>
              <a:defRPr/>
            </a:pPr>
            <a:r>
              <a:rPr lang="en-CA" sz="2900" b="0" kern="0" dirty="0" smtClean="0">
                <a:solidFill>
                  <a:schemeClr val="tx1"/>
                </a:solidFill>
                <a:latin typeface="Garamond" panose="02020404030301010803" pitchFamily="18" charset="0"/>
              </a:rPr>
              <a:t> Timeline</a:t>
            </a:r>
          </a:p>
          <a:p>
            <a:pPr>
              <a:buFont typeface="Wingdings" panose="05000000000000000000" pitchFamily="2" charset="2"/>
              <a:buChar char="v"/>
              <a:defRPr/>
            </a:pPr>
            <a:endParaRPr lang="en-CA" sz="2900" b="0" kern="0" dirty="0" smtClean="0">
              <a:solidFill>
                <a:schemeClr val="tx1"/>
              </a:solidFill>
              <a:latin typeface="Garamond" panose="02020404030301010803" pitchFamily="18" charset="0"/>
            </a:endParaRPr>
          </a:p>
          <a:p>
            <a:pPr>
              <a:buFont typeface="Wingdings" panose="05000000000000000000" pitchFamily="2" charset="2"/>
              <a:buChar char="v"/>
              <a:defRPr/>
            </a:pPr>
            <a:r>
              <a:rPr lang="en-CA" sz="2900" b="0" kern="0" dirty="0" smtClean="0">
                <a:solidFill>
                  <a:schemeClr val="tx1"/>
                </a:solidFill>
                <a:latin typeface="Garamond" panose="02020404030301010803" pitchFamily="18" charset="0"/>
              </a:rPr>
              <a:t> Communications plan</a:t>
            </a:r>
          </a:p>
          <a:p>
            <a:pPr>
              <a:buFont typeface="Wingdings" panose="05000000000000000000" pitchFamily="2" charset="2"/>
              <a:buChar char="v"/>
              <a:defRPr/>
            </a:pPr>
            <a:endParaRPr lang="en-CA" kern="0" dirty="0"/>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627313" y="196850"/>
            <a:ext cx="6348412" cy="673100"/>
          </a:xfrm>
        </p:spPr>
        <p:txBody>
          <a:bodyPr/>
          <a:lstStyle/>
          <a:p>
            <a:pPr algn="ctr" eaLnBrk="1" hangingPunct="1"/>
            <a:r>
              <a:rPr lang="en-CA" altLang="en-US" sz="3200" smtClean="0">
                <a:solidFill>
                  <a:srgbClr val="FF0000"/>
                </a:solidFill>
                <a:latin typeface="Garamond" panose="02020404030301010803" pitchFamily="18" charset="0"/>
              </a:rPr>
              <a:t>Plan for discussion </a:t>
            </a:r>
            <a:endParaRPr lang="en-US" altLang="en-US" sz="3200" smtClean="0">
              <a:latin typeface="Garamond" panose="02020404030301010803" pitchFamily="18" charset="0"/>
            </a:endParaRPr>
          </a:p>
        </p:txBody>
      </p:sp>
      <p:sp>
        <p:nvSpPr>
          <p:cNvPr id="3075" name="Rectangle 3"/>
          <p:cNvSpPr>
            <a:spLocks noGrp="1" noChangeArrowheads="1"/>
          </p:cNvSpPr>
          <p:nvPr>
            <p:ph type="body" idx="1"/>
          </p:nvPr>
        </p:nvSpPr>
        <p:spPr>
          <a:xfrm>
            <a:off x="623888" y="1181100"/>
            <a:ext cx="7410450" cy="4686300"/>
          </a:xfrm>
        </p:spPr>
        <p:txBody>
          <a:bodyPr/>
          <a:lstStyle/>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Bicentennial’s vision and narrative</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Objectives and guiding principles</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Examples of initiatives</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Recommendations</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Potential signature projects</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Key success markers</a:t>
            </a:r>
          </a:p>
          <a:p>
            <a:pPr>
              <a:buFont typeface="Wingdings" panose="05000000000000000000" pitchFamily="2" charset="2"/>
              <a:buChar char="v"/>
            </a:pPr>
            <a:r>
              <a:rPr lang="en-CA" altLang="en-US" sz="2900" b="0" dirty="0" smtClean="0">
                <a:solidFill>
                  <a:schemeClr val="tx1"/>
                </a:solidFill>
                <a:latin typeface="Garamond" panose="02020404030301010803" pitchFamily="18" charset="0"/>
              </a:rPr>
              <a:t> Next steps</a:t>
            </a:r>
          </a:p>
          <a:p>
            <a:pPr eaLnBrk="1" hangingPunct="1"/>
            <a:endParaRPr lang="en-US" altLang="en-US" dirty="0" smtClean="0">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535363" y="196850"/>
            <a:ext cx="4516437" cy="801688"/>
          </a:xfrm>
        </p:spPr>
        <p:txBody>
          <a:bodyPr/>
          <a:lstStyle/>
          <a:p>
            <a:pPr eaLnBrk="1" hangingPunct="1"/>
            <a:r>
              <a:rPr lang="en-CA" altLang="en-US" sz="3200" dirty="0" smtClean="0">
                <a:solidFill>
                  <a:srgbClr val="FF0000"/>
                </a:solidFill>
                <a:latin typeface="Garamond" panose="02020404030301010803" pitchFamily="18" charset="0"/>
              </a:rPr>
              <a:t>Bicentennial vision</a:t>
            </a:r>
            <a:endParaRPr lang="en-US" altLang="en-US" sz="3200" dirty="0" smtClean="0">
              <a:solidFill>
                <a:srgbClr val="FF0000"/>
              </a:solidFill>
              <a:latin typeface="Garamond" panose="02020404030301010803" pitchFamily="18" charset="0"/>
            </a:endParaRPr>
          </a:p>
        </p:txBody>
      </p:sp>
      <p:sp>
        <p:nvSpPr>
          <p:cNvPr id="7171" name="Rectangle 3"/>
          <p:cNvSpPr>
            <a:spLocks noGrp="1" noChangeArrowheads="1"/>
          </p:cNvSpPr>
          <p:nvPr>
            <p:ph type="body" idx="1"/>
          </p:nvPr>
        </p:nvSpPr>
        <p:spPr>
          <a:xfrm>
            <a:off x="871538" y="1347788"/>
            <a:ext cx="7454900" cy="4040187"/>
          </a:xfrm>
        </p:spPr>
        <p:txBody>
          <a:bodyPr/>
          <a:lstStyle/>
          <a:p>
            <a:pPr marL="0" indent="0" eaLnBrk="1" hangingPunct="1"/>
            <a:r>
              <a:rPr lang="en-US" altLang="en-US" sz="2900" b="0" dirty="0" smtClean="0">
                <a:solidFill>
                  <a:schemeClr val="tx1"/>
                </a:solidFill>
                <a:latin typeface="Garamond" panose="02020404030301010803" pitchFamily="18" charset="0"/>
              </a:rPr>
              <a:t>At the milestone of its Bicentennial, McGill University celebrates its history and the rich and diverse community it has become. We are committed to making the world a better place through openness to new ways of teaching, learning, discovery and disseminating knowledge. We look forward to addressing the many opportunities and challenges our third century will have in store. </a:t>
            </a:r>
            <a:endParaRPr lang="en-CA" altLang="en-US" sz="2900" b="0" dirty="0" smtClean="0">
              <a:solidFill>
                <a:schemeClr val="tx1"/>
              </a:solidFill>
              <a:latin typeface="Garamond" panose="02020404030301010803" pitchFamily="18" charset="0"/>
            </a:endParaRPr>
          </a:p>
          <a:p>
            <a:pPr marL="0" indent="0" eaLnBrk="1" hangingPunct="1"/>
            <a:endParaRPr lang="en-US" altLang="en-US" sz="2900" dirty="0" smtClean="0">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3</a:t>
            </a:r>
            <a:endParaRPr lang="en-CA"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549" y="104947"/>
            <a:ext cx="6663447" cy="801688"/>
          </a:xfrm>
        </p:spPr>
        <p:txBody>
          <a:bodyPr/>
          <a:lstStyle/>
          <a:p>
            <a:pPr algn="ctr"/>
            <a:r>
              <a:rPr lang="en-CA" sz="3200" dirty="0" smtClean="0">
                <a:solidFill>
                  <a:srgbClr val="FF0000"/>
                </a:solidFill>
                <a:latin typeface="Garamond" panose="02020404030301010803" pitchFamily="18" charset="0"/>
              </a:rPr>
              <a:t>Narrative – the story we’re telling</a:t>
            </a:r>
            <a:r>
              <a:rPr lang="en-CA" dirty="0" smtClean="0"/>
              <a:t> </a:t>
            </a:r>
            <a:endParaRPr lang="en-CA" dirty="0"/>
          </a:p>
        </p:txBody>
      </p:sp>
      <p:sp>
        <p:nvSpPr>
          <p:cNvPr id="3" name="Content Placeholder 2"/>
          <p:cNvSpPr>
            <a:spLocks noGrp="1"/>
          </p:cNvSpPr>
          <p:nvPr>
            <p:ph idx="1"/>
          </p:nvPr>
        </p:nvSpPr>
        <p:spPr>
          <a:xfrm>
            <a:off x="142504" y="906635"/>
            <a:ext cx="9001496" cy="5766539"/>
          </a:xfrm>
        </p:spPr>
        <p:txBody>
          <a:bodyPr/>
          <a:lstStyle/>
          <a:p>
            <a:pPr marL="457200" indent="-457200">
              <a:buFont typeface="Wingdings" panose="05000000000000000000" pitchFamily="2" charset="2"/>
              <a:buChar char="v"/>
            </a:pPr>
            <a:r>
              <a:rPr lang="en-CA" sz="2900" b="0" dirty="0" smtClean="0">
                <a:solidFill>
                  <a:schemeClr val="tx1"/>
                </a:solidFill>
                <a:latin typeface="Garamond" panose="02020404030301010803" pitchFamily="18" charset="0"/>
              </a:rPr>
              <a:t>Over the past 200 years, McGill has been and continues to be a leader in education and research</a:t>
            </a:r>
          </a:p>
          <a:p>
            <a:pPr marL="457200" indent="-457200">
              <a:buFont typeface="Wingdings" panose="05000000000000000000" pitchFamily="2" charset="2"/>
              <a:buChar char="v"/>
            </a:pPr>
            <a:r>
              <a:rPr lang="en-CA" sz="2900" b="0" dirty="0" smtClean="0">
                <a:solidFill>
                  <a:schemeClr val="tx1"/>
                </a:solidFill>
                <a:latin typeface="Garamond" panose="02020404030301010803" pitchFamily="18" charset="0"/>
              </a:rPr>
              <a:t>McGill’s greatest strength is its people – students, alumni, faculty, and staff</a:t>
            </a:r>
          </a:p>
          <a:p>
            <a:pPr marL="457200" indent="-457200">
              <a:buFont typeface="Wingdings" panose="05000000000000000000" pitchFamily="2" charset="2"/>
              <a:buChar char="v"/>
            </a:pPr>
            <a:r>
              <a:rPr lang="en-CA" sz="2900" b="0" dirty="0" smtClean="0">
                <a:solidFill>
                  <a:schemeClr val="tx1"/>
                </a:solidFill>
                <a:latin typeface="Garamond" panose="02020404030301010803" pitchFamily="18" charset="0"/>
              </a:rPr>
              <a:t>McGill University is committed to being Canada’s international university while being firmly rooted in Montreal and Quebec</a:t>
            </a:r>
          </a:p>
          <a:p>
            <a:pPr marL="457200" indent="-457200">
              <a:buFont typeface="Wingdings" panose="05000000000000000000" pitchFamily="2" charset="2"/>
              <a:buChar char="v"/>
            </a:pPr>
            <a:r>
              <a:rPr lang="en-CA" sz="2900" b="0" dirty="0" smtClean="0">
                <a:solidFill>
                  <a:schemeClr val="tx1"/>
                </a:solidFill>
                <a:latin typeface="Garamond" panose="02020404030301010803" pitchFamily="18" charset="0"/>
              </a:rPr>
              <a:t>McGill is well-placed to address the (grand) challenges and complexities of the 21</a:t>
            </a:r>
            <a:r>
              <a:rPr lang="en-CA" sz="2900" b="0" baseline="30000" dirty="0" smtClean="0">
                <a:solidFill>
                  <a:schemeClr val="tx1"/>
                </a:solidFill>
                <a:latin typeface="Garamond" panose="02020404030301010803" pitchFamily="18" charset="0"/>
              </a:rPr>
              <a:t>st</a:t>
            </a:r>
            <a:r>
              <a:rPr lang="en-CA" sz="2900" b="0" dirty="0" smtClean="0">
                <a:solidFill>
                  <a:schemeClr val="tx1"/>
                </a:solidFill>
                <a:latin typeface="Garamond" panose="02020404030301010803" pitchFamily="18" charset="0"/>
              </a:rPr>
              <a:t> century</a:t>
            </a:r>
          </a:p>
          <a:p>
            <a:pPr marL="457200" indent="-457200">
              <a:buFont typeface="Wingdings" panose="05000000000000000000" pitchFamily="2" charset="2"/>
              <a:buChar char="v"/>
            </a:pPr>
            <a:r>
              <a:rPr lang="en-CA" sz="2900" b="0" dirty="0" smtClean="0">
                <a:solidFill>
                  <a:schemeClr val="tx1"/>
                </a:solidFill>
                <a:latin typeface="Garamond" panose="02020404030301010803" pitchFamily="18" charset="0"/>
              </a:rPr>
              <a:t>As we enter our third century, we will continue our steadfast goal to lead in  educating, innovating, enriching, and inspiring the world</a:t>
            </a:r>
          </a:p>
          <a:p>
            <a:pPr marL="457200" indent="-457200">
              <a:buFont typeface="Wingdings" panose="05000000000000000000" pitchFamily="2" charset="2"/>
              <a:buChar char="v"/>
            </a:pPr>
            <a:endParaRPr lang="en-CA" sz="2900" b="0" dirty="0">
              <a:solidFill>
                <a:schemeClr val="tx1"/>
              </a:solidFill>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4</a:t>
            </a:r>
            <a:endParaRPr lang="en-CA" sz="1400" dirty="0"/>
          </a:p>
        </p:txBody>
      </p:sp>
    </p:spTree>
    <p:extLst>
      <p:ext uri="{BB962C8B-B14F-4D97-AF65-F5344CB8AC3E}">
        <p14:creationId xmlns:p14="http://schemas.microsoft.com/office/powerpoint/2010/main" val="15081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790950" y="169863"/>
            <a:ext cx="4927600" cy="801687"/>
          </a:xfrm>
        </p:spPr>
        <p:txBody>
          <a:bodyPr/>
          <a:lstStyle/>
          <a:p>
            <a:pPr algn="ctr" eaLnBrk="1" hangingPunct="1"/>
            <a:r>
              <a:rPr lang="en-CA" altLang="en-US" sz="3200" dirty="0" smtClean="0">
                <a:solidFill>
                  <a:srgbClr val="FF0000"/>
                </a:solidFill>
                <a:latin typeface="Garamond" panose="02020404030301010803" pitchFamily="18" charset="0"/>
              </a:rPr>
              <a:t>Bicentennial’s broad objectives</a:t>
            </a:r>
            <a:endParaRPr lang="en-US" altLang="en-US" sz="3200" dirty="0" smtClean="0">
              <a:latin typeface="Garamond" panose="02020404030301010803" pitchFamily="18" charset="0"/>
            </a:endParaRPr>
          </a:p>
        </p:txBody>
      </p:sp>
      <p:sp>
        <p:nvSpPr>
          <p:cNvPr id="3075" name="Rectangle 3"/>
          <p:cNvSpPr>
            <a:spLocks noGrp="1" noChangeArrowheads="1"/>
          </p:cNvSpPr>
          <p:nvPr>
            <p:ph type="body" idx="1"/>
          </p:nvPr>
        </p:nvSpPr>
        <p:spPr>
          <a:xfrm>
            <a:off x="274638" y="1465263"/>
            <a:ext cx="8362950" cy="5076825"/>
          </a:xfrm>
        </p:spPr>
        <p:txBody>
          <a:bodyPr/>
          <a:lstStyle/>
          <a:p>
            <a:pPr>
              <a:buFont typeface="Wingdings" panose="05000000000000000000" pitchFamily="2" charset="2"/>
              <a:buChar char="v"/>
              <a:defRPr/>
            </a:pPr>
            <a:r>
              <a:rPr lang="en-US" sz="2900" b="0" dirty="0" smtClean="0">
                <a:solidFill>
                  <a:schemeClr val="tx1"/>
                </a:solidFill>
                <a:latin typeface="Garamond" panose="02020404030301010803" pitchFamily="18" charset="0"/>
              </a:rPr>
              <a:t> Celebrate milestone anniversary </a:t>
            </a:r>
          </a:p>
          <a:p>
            <a:pPr>
              <a:buFont typeface="Wingdings" panose="05000000000000000000" pitchFamily="2" charset="2"/>
              <a:buChar char="v"/>
              <a:defRPr/>
            </a:pPr>
            <a:r>
              <a:rPr lang="en-US" sz="2900" b="0" dirty="0" smtClean="0">
                <a:solidFill>
                  <a:schemeClr val="tx1"/>
                </a:solidFill>
                <a:latin typeface="Garamond" panose="02020404030301010803" pitchFamily="18" charset="0"/>
              </a:rPr>
              <a:t> Engage all our communities – 7 stakeholder groups </a:t>
            </a:r>
          </a:p>
          <a:p>
            <a:pPr>
              <a:buFont typeface="Wingdings" panose="05000000000000000000" pitchFamily="2" charset="2"/>
              <a:buChar char="v"/>
              <a:defRPr/>
            </a:pPr>
            <a:r>
              <a:rPr lang="en-US" sz="2900" b="0" dirty="0" smtClean="0">
                <a:solidFill>
                  <a:schemeClr val="tx1"/>
                </a:solidFill>
                <a:latin typeface="Garamond" panose="02020404030301010803" pitchFamily="18" charset="0"/>
              </a:rPr>
              <a:t> Create a common vision of McGill’s future</a:t>
            </a:r>
          </a:p>
          <a:p>
            <a:pPr>
              <a:buFont typeface="Wingdings" panose="05000000000000000000" pitchFamily="2" charset="2"/>
              <a:buChar char="v"/>
              <a:defRPr/>
            </a:pPr>
            <a:r>
              <a:rPr lang="en-US" sz="2900" b="0" dirty="0" smtClean="0">
                <a:solidFill>
                  <a:schemeClr val="tx1"/>
                </a:solidFill>
                <a:latin typeface="Garamond" panose="02020404030301010803" pitchFamily="18" charset="0"/>
              </a:rPr>
              <a:t> Launch our third century</a:t>
            </a:r>
            <a:r>
              <a:rPr lang="en-CA" sz="2900" b="0" dirty="0" smtClean="0">
                <a:solidFill>
                  <a:schemeClr val="tx1"/>
                </a:solidFill>
                <a:latin typeface="Garamond" panose="02020404030301010803" pitchFamily="18" charset="0"/>
              </a:rPr>
              <a:t>.</a:t>
            </a:r>
          </a:p>
          <a:p>
            <a:pPr marL="450850" indent="-450850">
              <a:buFont typeface="Wingdings" panose="05000000000000000000" pitchFamily="2" charset="2"/>
              <a:buChar char="v"/>
              <a:defRPr/>
            </a:pPr>
            <a:r>
              <a:rPr lang="en-CA" sz="2900" b="0" dirty="0" smtClean="0">
                <a:solidFill>
                  <a:schemeClr val="tx1"/>
                </a:solidFill>
                <a:latin typeface="Garamond" panose="02020404030301010803" pitchFamily="18" charset="0"/>
              </a:rPr>
              <a:t>Reinforce the University’s strategic priorities through  the programming</a:t>
            </a:r>
          </a:p>
          <a:p>
            <a:pPr marL="450850" indent="-450850">
              <a:buFont typeface="Wingdings" panose="05000000000000000000" pitchFamily="2" charset="2"/>
              <a:buChar char="v"/>
              <a:defRPr/>
            </a:pPr>
            <a:r>
              <a:rPr lang="en-CA" sz="2900" b="0" dirty="0" smtClean="0">
                <a:solidFill>
                  <a:schemeClr val="tx1"/>
                </a:solidFill>
                <a:latin typeface="Garamond" panose="02020404030301010803" pitchFamily="18" charset="0"/>
              </a:rPr>
              <a:t>Show how McGill has evolved and will continue to evolve</a:t>
            </a:r>
          </a:p>
          <a:p>
            <a:pPr marL="0" indent="0" eaLnBrk="1" hangingPunct="1">
              <a:defRPr/>
            </a:pPr>
            <a:endParaRPr lang="en-US" altLang="en-US" dirty="0" smtClean="0">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5</a:t>
            </a:r>
            <a:endParaRPr lang="en-CA"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349750" y="204788"/>
            <a:ext cx="4225925" cy="630237"/>
          </a:xfrm>
        </p:spPr>
        <p:txBody>
          <a:bodyPr/>
          <a:lstStyle/>
          <a:p>
            <a:pPr eaLnBrk="1" hangingPunct="1"/>
            <a:r>
              <a:rPr lang="en-CA" altLang="en-US" sz="3200" smtClean="0">
                <a:solidFill>
                  <a:srgbClr val="FF0000"/>
                </a:solidFill>
                <a:latin typeface="Garamond" panose="02020404030301010803" pitchFamily="18" charset="0"/>
              </a:rPr>
              <a:t>Guiding principles</a:t>
            </a:r>
            <a:endParaRPr lang="en-US" altLang="en-US" sz="3200" smtClean="0">
              <a:solidFill>
                <a:srgbClr val="FF0000"/>
              </a:solidFill>
              <a:latin typeface="Garamond" panose="02020404030301010803" pitchFamily="18" charset="0"/>
            </a:endParaRPr>
          </a:p>
        </p:txBody>
      </p:sp>
      <p:sp>
        <p:nvSpPr>
          <p:cNvPr id="3075" name="Rectangle 3"/>
          <p:cNvSpPr>
            <a:spLocks noGrp="1" noChangeArrowheads="1"/>
          </p:cNvSpPr>
          <p:nvPr>
            <p:ph type="body" idx="1"/>
          </p:nvPr>
        </p:nvSpPr>
        <p:spPr>
          <a:xfrm>
            <a:off x="10278" y="1311830"/>
            <a:ext cx="8930244" cy="5176838"/>
          </a:xfrm>
        </p:spPr>
        <p:txBody>
          <a:bodyPr/>
          <a:lstStyle/>
          <a:p>
            <a:pPr marL="452438" indent="-361950">
              <a:buFont typeface="Wingdings" panose="05000000000000000000" pitchFamily="2" charset="2"/>
              <a:buChar char="v"/>
              <a:defRPr/>
            </a:pPr>
            <a:r>
              <a:rPr lang="en-CA" sz="2900" b="0" dirty="0" smtClean="0">
                <a:solidFill>
                  <a:schemeClr val="tx1"/>
                </a:solidFill>
                <a:latin typeface="Garamond" panose="02020404030301010803" pitchFamily="18" charset="0"/>
              </a:rPr>
              <a:t> Forward-looking and create long-lasting legacies</a:t>
            </a:r>
          </a:p>
          <a:p>
            <a:pPr marL="452438" indent="-361950">
              <a:buFont typeface="Wingdings" panose="05000000000000000000" pitchFamily="2" charset="2"/>
              <a:buChar char="v"/>
              <a:defRPr/>
            </a:pPr>
            <a:r>
              <a:rPr lang="en-US" sz="2900" b="0" dirty="0" smtClean="0">
                <a:solidFill>
                  <a:schemeClr val="tx1"/>
                </a:solidFill>
                <a:latin typeface="Garamond" panose="02020404030301010803" pitchFamily="18" charset="0"/>
              </a:rPr>
              <a:t> In alignment with, and reinforcing McGill’s values</a:t>
            </a:r>
          </a:p>
          <a:p>
            <a:pPr marL="452438" indent="-361950">
              <a:buFont typeface="Wingdings" panose="05000000000000000000" pitchFamily="2" charset="2"/>
              <a:buChar char="v"/>
              <a:defRPr/>
            </a:pPr>
            <a:r>
              <a:rPr lang="en-CA" sz="2900" b="0" dirty="0" smtClean="0">
                <a:solidFill>
                  <a:schemeClr val="tx1"/>
                </a:solidFill>
                <a:latin typeface="Garamond" panose="02020404030301010803" pitchFamily="18" charset="0"/>
              </a:rPr>
              <a:t> Involve students throughout the planning</a:t>
            </a:r>
          </a:p>
          <a:p>
            <a:pPr marL="452438" indent="-361950">
              <a:buFont typeface="Wingdings" panose="05000000000000000000" pitchFamily="2" charset="2"/>
              <a:buChar char="v"/>
              <a:defRPr/>
            </a:pPr>
            <a:r>
              <a:rPr lang="en-US" sz="2900" b="0" dirty="0" smtClean="0">
                <a:solidFill>
                  <a:schemeClr val="tx1"/>
                </a:solidFill>
                <a:latin typeface="Garamond" panose="02020404030301010803" pitchFamily="18" charset="0"/>
              </a:rPr>
              <a:t> Faculties to deliver regular events branded as Bicentennial  </a:t>
            </a:r>
          </a:p>
          <a:p>
            <a:pPr marL="452438" indent="-361950">
              <a:buFont typeface="Wingdings" panose="05000000000000000000" pitchFamily="2" charset="2"/>
              <a:buChar char="v"/>
              <a:defRPr/>
            </a:pPr>
            <a:r>
              <a:rPr lang="en-US" sz="2900" b="0" dirty="0" smtClean="0">
                <a:solidFill>
                  <a:schemeClr val="tx1"/>
                </a:solidFill>
                <a:latin typeface="Garamond" panose="02020404030301010803" pitchFamily="18" charset="0"/>
              </a:rPr>
              <a:t> Major </a:t>
            </a:r>
            <a:r>
              <a:rPr lang="en-US" sz="2900" b="0" dirty="0">
                <a:solidFill>
                  <a:schemeClr val="tx1"/>
                </a:solidFill>
                <a:latin typeface="Garamond" panose="02020404030301010803" pitchFamily="18" charset="0"/>
              </a:rPr>
              <a:t>regular events to have bicentennial </a:t>
            </a:r>
            <a:r>
              <a:rPr lang="en-US" sz="2900" b="0" dirty="0" smtClean="0">
                <a:solidFill>
                  <a:schemeClr val="tx1"/>
                </a:solidFill>
                <a:latin typeface="Garamond" panose="02020404030301010803" pitchFamily="18" charset="0"/>
              </a:rPr>
              <a:t>themes </a:t>
            </a:r>
            <a:endParaRPr lang="en-US" sz="2900" b="0" dirty="0">
              <a:solidFill>
                <a:schemeClr val="tx1"/>
              </a:solidFill>
              <a:latin typeface="Garamond" panose="02020404030301010803" pitchFamily="18" charset="0"/>
            </a:endParaRPr>
          </a:p>
          <a:p>
            <a:pPr marL="542925" indent="-452438">
              <a:buFont typeface="Wingdings" panose="05000000000000000000" pitchFamily="2" charset="2"/>
              <a:buChar char="v"/>
              <a:defRPr/>
            </a:pPr>
            <a:r>
              <a:rPr lang="en-US" sz="2900" b="0" dirty="0" smtClean="0">
                <a:solidFill>
                  <a:schemeClr val="tx1"/>
                </a:solidFill>
                <a:latin typeface="Garamond" panose="02020404030301010803" pitchFamily="18" charset="0"/>
              </a:rPr>
              <a:t>Bicentennial </a:t>
            </a:r>
            <a:r>
              <a:rPr lang="en-US" sz="2900" b="0" dirty="0">
                <a:solidFill>
                  <a:schemeClr val="tx1"/>
                </a:solidFill>
                <a:latin typeface="Garamond" panose="02020404030301010803" pitchFamily="18" charset="0"/>
              </a:rPr>
              <a:t>office to plan limited number of signature </a:t>
            </a:r>
            <a:r>
              <a:rPr lang="en-US" sz="2900" b="0" dirty="0" smtClean="0">
                <a:solidFill>
                  <a:schemeClr val="tx1"/>
                </a:solidFill>
                <a:latin typeface="Garamond" panose="02020404030301010803" pitchFamily="18" charset="0"/>
              </a:rPr>
              <a:t>      projects</a:t>
            </a:r>
          </a:p>
          <a:p>
            <a:pPr marL="452438" indent="-361950">
              <a:buFont typeface="Wingdings" panose="05000000000000000000" pitchFamily="2" charset="2"/>
              <a:buChar char="v"/>
              <a:defRPr/>
            </a:pPr>
            <a:r>
              <a:rPr lang="en-CA" sz="2900" b="0" dirty="0" smtClean="0">
                <a:solidFill>
                  <a:schemeClr val="tx1"/>
                </a:solidFill>
                <a:latin typeface="Garamond" panose="02020404030301010803" pitchFamily="18" charset="0"/>
              </a:rPr>
              <a:t> External funding in addition to internal funding</a:t>
            </a:r>
          </a:p>
          <a:p>
            <a:pPr marL="452438" indent="-361950">
              <a:buFont typeface="Wingdings" panose="05000000000000000000" pitchFamily="2" charset="2"/>
              <a:buChar char="v"/>
              <a:defRPr/>
            </a:pPr>
            <a:r>
              <a:rPr lang="en-CA" sz="2900" b="0" dirty="0" smtClean="0">
                <a:solidFill>
                  <a:schemeClr val="tx1"/>
                </a:solidFill>
                <a:latin typeface="Garamond" panose="02020404030301010803" pitchFamily="18" charset="0"/>
              </a:rPr>
              <a:t> Wow factor</a:t>
            </a:r>
            <a:endParaRPr lang="en-US" sz="2900" b="0" dirty="0" smtClean="0">
              <a:solidFill>
                <a:schemeClr val="tx1"/>
              </a:solidFill>
              <a:latin typeface="Garamond" panose="02020404030301010803" pitchFamily="18" charset="0"/>
            </a:endParaRPr>
          </a:p>
          <a:p>
            <a:pPr marL="452438" indent="-361950" eaLnBrk="1" hangingPunct="1">
              <a:defRPr/>
            </a:pPr>
            <a:endParaRPr lang="en-US" altLang="en-US" sz="2900" b="0" dirty="0" smtClean="0">
              <a:solidFill>
                <a:schemeClr val="tx1"/>
              </a:solidFill>
              <a:latin typeface="Garamond" panose="02020404030301010803" pitchFamily="18" charset="0"/>
            </a:endParaRPr>
          </a:p>
        </p:txBody>
      </p:sp>
      <p:sp>
        <p:nvSpPr>
          <p:cNvPr id="5" name="TextBox 4"/>
          <p:cNvSpPr txBox="1"/>
          <p:nvPr/>
        </p:nvSpPr>
        <p:spPr>
          <a:xfrm>
            <a:off x="8737045" y="6488668"/>
            <a:ext cx="406955" cy="307777"/>
          </a:xfrm>
          <a:prstGeom prst="rect">
            <a:avLst/>
          </a:prstGeom>
          <a:noFill/>
        </p:spPr>
        <p:txBody>
          <a:bodyPr wrap="square" rtlCol="0">
            <a:spAutoFit/>
          </a:bodyPr>
          <a:lstStyle/>
          <a:p>
            <a:r>
              <a:rPr lang="en-CA" sz="1400" dirty="0" smtClean="0"/>
              <a:t>6</a:t>
            </a:r>
            <a:endParaRPr lang="en-CA"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457450" y="117475"/>
            <a:ext cx="6580188" cy="681038"/>
          </a:xfrm>
        </p:spPr>
        <p:txBody>
          <a:bodyPr/>
          <a:lstStyle/>
          <a:p>
            <a:pPr algn="ctr" eaLnBrk="1" hangingPunct="1"/>
            <a:r>
              <a:rPr lang="en-US" altLang="en-US" sz="3200" smtClean="0">
                <a:solidFill>
                  <a:srgbClr val="FF0000"/>
                </a:solidFill>
                <a:latin typeface="Garamond" panose="02020404030301010803" pitchFamily="18" charset="0"/>
              </a:rPr>
              <a:t>Examples of initiatives with Bicentennial branding </a:t>
            </a:r>
          </a:p>
        </p:txBody>
      </p:sp>
      <p:sp>
        <p:nvSpPr>
          <p:cNvPr id="15363" name="Rectangle 3"/>
          <p:cNvSpPr>
            <a:spLocks noGrp="1" noChangeArrowheads="1"/>
          </p:cNvSpPr>
          <p:nvPr>
            <p:ph type="body" idx="1"/>
          </p:nvPr>
        </p:nvSpPr>
        <p:spPr>
          <a:xfrm>
            <a:off x="596900" y="1287463"/>
            <a:ext cx="8140145" cy="5046662"/>
          </a:xfrm>
        </p:spPr>
        <p:txBody>
          <a:bodyPr/>
          <a:lstStyle/>
          <a:p>
            <a:pPr marL="457200" indent="-457200">
              <a:buFont typeface="Wingdings" panose="05000000000000000000" pitchFamily="2" charset="2"/>
              <a:buChar char="v"/>
            </a:pPr>
            <a:r>
              <a:rPr lang="en-US" altLang="en-US" sz="2900" b="0" dirty="0" smtClean="0">
                <a:solidFill>
                  <a:schemeClr val="tx1"/>
                </a:solidFill>
                <a:latin typeface="Garamond" panose="02020404030301010803" pitchFamily="18" charset="0"/>
              </a:rPr>
              <a:t>Alumni-related local and international events (UA)</a:t>
            </a:r>
          </a:p>
          <a:p>
            <a:pPr marL="457200" indent="-457200">
              <a:buFont typeface="Wingdings" panose="05000000000000000000" pitchFamily="2" charset="2"/>
              <a:buChar char="v"/>
            </a:pPr>
            <a:endParaRPr lang="en-US" altLang="en-US" sz="2900" b="0" dirty="0" smtClean="0">
              <a:solidFill>
                <a:schemeClr val="tx1"/>
              </a:solidFill>
              <a:latin typeface="Garamond" panose="02020404030301010803" pitchFamily="18" charset="0"/>
            </a:endParaRPr>
          </a:p>
          <a:p>
            <a:pPr marL="457200" indent="-457200">
              <a:buFont typeface="Wingdings" panose="05000000000000000000" pitchFamily="2" charset="2"/>
              <a:buChar char="v"/>
            </a:pPr>
            <a:r>
              <a:rPr lang="en-US" altLang="en-US" sz="2900" b="0" dirty="0" smtClean="0">
                <a:solidFill>
                  <a:schemeClr val="tx1"/>
                </a:solidFill>
                <a:latin typeface="Garamond" panose="02020404030301010803" pitchFamily="18" charset="0"/>
              </a:rPr>
              <a:t>Bicentennial scholarships and Chairs (TBD)</a:t>
            </a:r>
          </a:p>
          <a:p>
            <a:pPr marL="457200" indent="-457200">
              <a:buFont typeface="Wingdings" panose="05000000000000000000" pitchFamily="2" charset="2"/>
              <a:buChar char="v"/>
            </a:pPr>
            <a:endParaRPr lang="en-US" altLang="en-US" sz="2900" b="0" dirty="0" smtClean="0">
              <a:solidFill>
                <a:schemeClr val="tx1"/>
              </a:solidFill>
              <a:latin typeface="Garamond" panose="02020404030301010803" pitchFamily="18" charset="0"/>
            </a:endParaRPr>
          </a:p>
          <a:p>
            <a:pPr marL="457200" indent="-457200">
              <a:buFont typeface="Wingdings" panose="05000000000000000000" pitchFamily="2" charset="2"/>
              <a:buChar char="v"/>
            </a:pPr>
            <a:r>
              <a:rPr lang="en-US" altLang="en-US" sz="2900" b="0" dirty="0" smtClean="0">
                <a:solidFill>
                  <a:schemeClr val="tx1"/>
                </a:solidFill>
                <a:latin typeface="Garamond" panose="02020404030301010803" pitchFamily="18" charset="0"/>
              </a:rPr>
              <a:t>Indigenous programming (Provost)</a:t>
            </a:r>
          </a:p>
          <a:p>
            <a:pPr marL="457200" indent="-457200">
              <a:buFont typeface="Wingdings" panose="05000000000000000000" pitchFamily="2" charset="2"/>
              <a:buChar char="v"/>
            </a:pPr>
            <a:endParaRPr lang="en-US" altLang="en-US" sz="2900" b="0" dirty="0" smtClean="0">
              <a:solidFill>
                <a:schemeClr val="tx1"/>
              </a:solidFill>
              <a:latin typeface="Garamond" panose="02020404030301010803" pitchFamily="18" charset="0"/>
            </a:endParaRPr>
          </a:p>
          <a:p>
            <a:pPr marL="457200" indent="-457200">
              <a:buFont typeface="Wingdings" panose="05000000000000000000" pitchFamily="2" charset="2"/>
              <a:buChar char="v"/>
            </a:pPr>
            <a:r>
              <a:rPr lang="en-US" altLang="en-US" sz="2900" b="0" dirty="0" smtClean="0">
                <a:solidFill>
                  <a:schemeClr val="tx1"/>
                </a:solidFill>
                <a:latin typeface="Garamond" panose="02020404030301010803" pitchFamily="18" charset="0"/>
              </a:rPr>
              <a:t>Launching of new initiatives and naming of buildings (Provost/UA)</a:t>
            </a:r>
          </a:p>
          <a:p>
            <a:pPr marL="0" indent="0"/>
            <a:endParaRPr lang="en-US" altLang="en-US" sz="2400" b="0" dirty="0" smtClean="0">
              <a:solidFill>
                <a:schemeClr val="tx1"/>
              </a:solidFill>
              <a:latin typeface="Garamond" panose="02020404030301010803" pitchFamily="18" charset="0"/>
            </a:endParaRPr>
          </a:p>
          <a:p>
            <a:pPr marL="0" indent="0"/>
            <a:endParaRPr lang="en-US" altLang="en-US" sz="2900" b="0" dirty="0" smtClean="0">
              <a:solidFill>
                <a:schemeClr val="tx1"/>
              </a:solidFill>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7</a:t>
            </a:r>
            <a:endParaRPr lang="en-CA"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730625" y="142875"/>
            <a:ext cx="4410075" cy="801688"/>
          </a:xfrm>
        </p:spPr>
        <p:txBody>
          <a:bodyPr/>
          <a:lstStyle/>
          <a:p>
            <a:pPr algn="ctr"/>
            <a:r>
              <a:rPr lang="en-CA" altLang="en-US" sz="3200" smtClean="0">
                <a:solidFill>
                  <a:srgbClr val="FF0000"/>
                </a:solidFill>
                <a:latin typeface="Garamond" panose="02020404030301010803" pitchFamily="18" charset="0"/>
              </a:rPr>
              <a:t>Recommendations</a:t>
            </a:r>
          </a:p>
        </p:txBody>
      </p:sp>
      <p:sp>
        <p:nvSpPr>
          <p:cNvPr id="11267" name="Content Placeholder 2"/>
          <p:cNvSpPr>
            <a:spLocks noGrp="1"/>
          </p:cNvSpPr>
          <p:nvPr>
            <p:ph idx="1"/>
          </p:nvPr>
        </p:nvSpPr>
        <p:spPr>
          <a:xfrm>
            <a:off x="229168" y="944563"/>
            <a:ext cx="8825523" cy="5466069"/>
          </a:xfrm>
        </p:spPr>
        <p:txBody>
          <a:bodyPr/>
          <a:lstStyle/>
          <a:p>
            <a:pPr marL="457200" indent="-457200">
              <a:buFont typeface="Wingdings" panose="05000000000000000000" pitchFamily="2" charset="2"/>
              <a:buChar char="v"/>
              <a:defRPr/>
            </a:pPr>
            <a:r>
              <a:rPr lang="en-US" sz="2900" b="0" dirty="0" smtClean="0">
                <a:solidFill>
                  <a:schemeClr val="tx1"/>
                </a:solidFill>
                <a:latin typeface="Garamond" panose="02020404030301010803" pitchFamily="18" charset="0"/>
              </a:rPr>
              <a:t>At least four signature projects + 200</a:t>
            </a:r>
            <a:r>
              <a:rPr lang="en-US" sz="2900" b="0" baseline="30000" dirty="0" smtClean="0">
                <a:solidFill>
                  <a:schemeClr val="tx1"/>
                </a:solidFill>
                <a:latin typeface="Garamond" panose="02020404030301010803" pitchFamily="18" charset="0"/>
              </a:rPr>
              <a:t>th</a:t>
            </a:r>
            <a:r>
              <a:rPr lang="en-US" sz="2900" b="0" dirty="0" smtClean="0">
                <a:solidFill>
                  <a:schemeClr val="tx1"/>
                </a:solidFill>
                <a:latin typeface="Garamond" panose="02020404030301010803" pitchFamily="18" charset="0"/>
              </a:rPr>
              <a:t> Anniversary Day during bicentennial year</a:t>
            </a:r>
          </a:p>
          <a:p>
            <a:pPr lvl="1">
              <a:buFont typeface="Symbol" panose="05050102010706020507" pitchFamily="18" charset="2"/>
              <a:buChar char="Þ"/>
              <a:defRPr/>
            </a:pPr>
            <a:r>
              <a:rPr lang="en-US" sz="2000" dirty="0" smtClean="0">
                <a:solidFill>
                  <a:schemeClr val="tx1"/>
                </a:solidFill>
                <a:latin typeface="Garamond" panose="02020404030301010803" pitchFamily="18" charset="0"/>
              </a:rPr>
              <a:t>All projects identified play to McGill strengths</a:t>
            </a:r>
          </a:p>
          <a:p>
            <a:pPr marL="365760" lvl="1" indent="0">
              <a:defRPr/>
            </a:pPr>
            <a:endParaRPr lang="en-US" sz="1000" dirty="0" smtClean="0">
              <a:solidFill>
                <a:schemeClr val="tx1"/>
              </a:solidFill>
              <a:latin typeface="Garamond" panose="02020404030301010803" pitchFamily="18" charset="0"/>
            </a:endParaRPr>
          </a:p>
          <a:p>
            <a:pPr marL="457200" indent="-457200">
              <a:buFont typeface="Wingdings" panose="05000000000000000000" pitchFamily="2" charset="2"/>
              <a:buChar char="v"/>
              <a:defRPr/>
            </a:pPr>
            <a:r>
              <a:rPr lang="en-US" sz="2900" b="0" dirty="0">
                <a:solidFill>
                  <a:schemeClr val="tx1"/>
                </a:solidFill>
                <a:latin typeface="Garamond" panose="02020404030301010803" pitchFamily="18" charset="0"/>
              </a:rPr>
              <a:t>Two </a:t>
            </a:r>
            <a:r>
              <a:rPr lang="en-US" sz="2900" b="0" dirty="0" smtClean="0">
                <a:solidFill>
                  <a:schemeClr val="tx1"/>
                </a:solidFill>
                <a:latin typeface="Garamond" panose="02020404030301010803" pitchFamily="18" charset="0"/>
              </a:rPr>
              <a:t>specific signature projects go ahead if fully sponsored</a:t>
            </a:r>
            <a:endParaRPr lang="en-US" sz="2900" b="0" dirty="0">
              <a:solidFill>
                <a:schemeClr val="tx1"/>
              </a:solidFill>
              <a:latin typeface="Garamond" panose="02020404030301010803" pitchFamily="18" charset="0"/>
            </a:endParaRPr>
          </a:p>
          <a:p>
            <a:pPr lvl="1">
              <a:buFont typeface="Symbol" panose="05050102010706020507" pitchFamily="18" charset="2"/>
              <a:buChar char="Þ"/>
              <a:defRPr/>
            </a:pPr>
            <a:r>
              <a:rPr lang="en-US" sz="2000" dirty="0" smtClean="0">
                <a:solidFill>
                  <a:schemeClr val="tx1"/>
                </a:solidFill>
                <a:latin typeface="Garamond" panose="02020404030301010803" pitchFamily="18" charset="0"/>
              </a:rPr>
              <a:t>Music festival </a:t>
            </a:r>
          </a:p>
          <a:p>
            <a:pPr lvl="1">
              <a:buFont typeface="Symbol" panose="05050102010706020507" pitchFamily="18" charset="2"/>
              <a:buChar char="Þ"/>
              <a:defRPr/>
            </a:pPr>
            <a:r>
              <a:rPr lang="en-US" sz="2000" dirty="0" smtClean="0">
                <a:solidFill>
                  <a:schemeClr val="tx1"/>
                </a:solidFill>
                <a:latin typeface="Garamond" panose="02020404030301010803" pitchFamily="18" charset="0"/>
              </a:rPr>
              <a:t>Student </a:t>
            </a:r>
            <a:r>
              <a:rPr lang="en-US" sz="2000" dirty="0">
                <a:solidFill>
                  <a:schemeClr val="tx1"/>
                </a:solidFill>
                <a:latin typeface="Garamond" panose="02020404030301010803" pitchFamily="18" charset="0"/>
              </a:rPr>
              <a:t>competition</a:t>
            </a:r>
          </a:p>
          <a:p>
            <a:pPr marL="365760" lvl="1" indent="0">
              <a:defRPr/>
            </a:pPr>
            <a:endParaRPr lang="en-US" sz="1000" dirty="0" smtClean="0">
              <a:solidFill>
                <a:schemeClr val="tx1"/>
              </a:solidFill>
              <a:latin typeface="Garamond" panose="02020404030301010803" pitchFamily="18" charset="0"/>
            </a:endParaRPr>
          </a:p>
          <a:p>
            <a:pPr marL="457200" indent="-457200">
              <a:buFontTx/>
              <a:buAutoNum type="arabicPeriod"/>
              <a:defRPr/>
            </a:pPr>
            <a:endParaRPr lang="en-US" sz="1000" dirty="0" smtClean="0">
              <a:solidFill>
                <a:schemeClr val="tx1"/>
              </a:solidFill>
              <a:latin typeface="Garamond" panose="02020404030301010803" pitchFamily="18" charset="0"/>
            </a:endParaRPr>
          </a:p>
          <a:p>
            <a:pPr marL="457200" indent="-457200">
              <a:buFont typeface="Wingdings" panose="05000000000000000000" pitchFamily="2" charset="2"/>
              <a:buChar char="v"/>
              <a:defRPr/>
            </a:pPr>
            <a:r>
              <a:rPr lang="en-US" sz="2900" b="0" dirty="0" smtClean="0">
                <a:solidFill>
                  <a:schemeClr val="tx1"/>
                </a:solidFill>
                <a:latin typeface="Garamond" panose="02020404030301010803" pitchFamily="18" charset="0"/>
              </a:rPr>
              <a:t>Create fund for alumni, faculty, staff, or student-led projects</a:t>
            </a:r>
          </a:p>
          <a:p>
            <a:pPr lvl="1">
              <a:buFont typeface="Symbol" panose="05050102010706020507" pitchFamily="18" charset="2"/>
              <a:buChar char="Þ"/>
              <a:defRPr/>
            </a:pPr>
            <a:r>
              <a:rPr lang="en-US" sz="2000" dirty="0" smtClean="0">
                <a:solidFill>
                  <a:schemeClr val="tx1"/>
                </a:solidFill>
                <a:latin typeface="Garamond" panose="02020404030301010803" pitchFamily="18" charset="0"/>
              </a:rPr>
              <a:t>Potential </a:t>
            </a:r>
            <a:r>
              <a:rPr lang="en-US" sz="2000" dirty="0">
                <a:solidFill>
                  <a:schemeClr val="tx1"/>
                </a:solidFill>
                <a:latin typeface="Garamond" panose="02020404030301010803" pitchFamily="18" charset="0"/>
              </a:rPr>
              <a:t>alumni, faculty, staff, or </a:t>
            </a:r>
            <a:r>
              <a:rPr lang="en-US" sz="2000" dirty="0" smtClean="0">
                <a:solidFill>
                  <a:schemeClr val="tx1"/>
                </a:solidFill>
                <a:latin typeface="Garamond" panose="02020404030301010803" pitchFamily="18" charset="0"/>
              </a:rPr>
              <a:t>student-led </a:t>
            </a:r>
            <a:r>
              <a:rPr lang="en-US" sz="2000" dirty="0">
                <a:solidFill>
                  <a:schemeClr val="tx1"/>
                </a:solidFill>
                <a:latin typeface="Garamond" panose="02020404030301010803" pitchFamily="18" charset="0"/>
              </a:rPr>
              <a:t>projects and selection criteria </a:t>
            </a:r>
            <a:endParaRPr lang="en-US" sz="2000" dirty="0" smtClean="0">
              <a:solidFill>
                <a:schemeClr val="tx1"/>
              </a:solidFill>
              <a:latin typeface="Garamond" panose="02020404030301010803" pitchFamily="18" charset="0"/>
            </a:endParaRPr>
          </a:p>
          <a:p>
            <a:pPr marL="457200" indent="-457200">
              <a:buFontTx/>
              <a:buAutoNum type="arabicPeriod"/>
              <a:defRPr/>
            </a:pPr>
            <a:endParaRPr lang="en-US" sz="1200" dirty="0" smtClean="0">
              <a:solidFill>
                <a:schemeClr val="tx1"/>
              </a:solidFill>
              <a:latin typeface="Garamond" panose="02020404030301010803" pitchFamily="18" charset="0"/>
            </a:endParaRPr>
          </a:p>
          <a:p>
            <a:pPr lvl="1">
              <a:buFont typeface="Symbol" panose="05050102010706020507" pitchFamily="18" charset="2"/>
              <a:buChar char="Þ"/>
              <a:defRPr/>
            </a:pPr>
            <a:endParaRPr lang="en-US" sz="2000" dirty="0" smtClean="0">
              <a:solidFill>
                <a:schemeClr val="tx1"/>
              </a:solidFill>
              <a:latin typeface="Garamond" panose="02020404030301010803" pitchFamily="18" charset="0"/>
            </a:endParaRPr>
          </a:p>
          <a:p>
            <a:pPr>
              <a:defRPr/>
            </a:pPr>
            <a:endParaRPr lang="en-CA" altLang="en-US" dirty="0" smtClean="0">
              <a:solidFill>
                <a:schemeClr val="tx1"/>
              </a:solidFill>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8</a:t>
            </a:r>
            <a:endParaRPr lang="en-CA"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471863" y="180975"/>
            <a:ext cx="5353050" cy="801688"/>
          </a:xfrm>
        </p:spPr>
        <p:txBody>
          <a:bodyPr/>
          <a:lstStyle/>
          <a:p>
            <a:r>
              <a:rPr lang="en-CA" altLang="en-US" sz="3200" smtClean="0">
                <a:solidFill>
                  <a:srgbClr val="FF0000"/>
                </a:solidFill>
                <a:latin typeface="Garamond" panose="02020404030301010803" pitchFamily="18" charset="0"/>
              </a:rPr>
              <a:t>Potential Signature Projects</a:t>
            </a:r>
          </a:p>
        </p:txBody>
      </p:sp>
      <p:sp>
        <p:nvSpPr>
          <p:cNvPr id="15363" name="Content Placeholder 2"/>
          <p:cNvSpPr>
            <a:spLocks noGrp="1"/>
          </p:cNvSpPr>
          <p:nvPr>
            <p:ph idx="1"/>
          </p:nvPr>
        </p:nvSpPr>
        <p:spPr>
          <a:xfrm>
            <a:off x="209550" y="1168400"/>
            <a:ext cx="8615363" cy="5320268"/>
          </a:xfrm>
        </p:spPr>
        <p:txBody>
          <a:bodyPr/>
          <a:lstStyle/>
          <a:p>
            <a:pPr marL="544513" lvl="1" indent="-457200">
              <a:buFont typeface="Wingdings" panose="05000000000000000000" pitchFamily="2" charset="2"/>
              <a:buChar char="v"/>
              <a:defRPr/>
            </a:pPr>
            <a:r>
              <a:rPr lang="en-CA" altLang="en-US" sz="2600" dirty="0" smtClean="0">
                <a:solidFill>
                  <a:schemeClr val="tx1"/>
                </a:solidFill>
                <a:latin typeface="Garamond" panose="02020404030301010803" pitchFamily="18" charset="0"/>
              </a:rPr>
              <a:t>Major scholarship winners’ reunion</a:t>
            </a: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smtClean="0">
                <a:solidFill>
                  <a:schemeClr val="tx1"/>
                </a:solidFill>
                <a:latin typeface="Garamond" panose="02020404030301010803" pitchFamily="18" charset="0"/>
              </a:rPr>
              <a:t>Montreal </a:t>
            </a:r>
            <a:r>
              <a:rPr lang="en-CA" altLang="en-US" sz="2600" dirty="0">
                <a:solidFill>
                  <a:schemeClr val="tx1"/>
                </a:solidFill>
                <a:latin typeface="Garamond" panose="02020404030301010803" pitchFamily="18" charset="0"/>
              </a:rPr>
              <a:t>Museum of Fine Arts </a:t>
            </a:r>
            <a:r>
              <a:rPr lang="en-CA" altLang="en-US" sz="2600" dirty="0" smtClean="0">
                <a:solidFill>
                  <a:schemeClr val="tx1"/>
                </a:solidFill>
                <a:latin typeface="Garamond" panose="02020404030301010803" pitchFamily="18" charset="0"/>
              </a:rPr>
              <a:t>exhibition and partnership</a:t>
            </a:r>
          </a:p>
          <a:p>
            <a:pPr marL="544513" lvl="1" indent="-457200">
              <a:buFont typeface="Wingdings" panose="05000000000000000000" pitchFamily="2" charset="2"/>
              <a:buChar char="v"/>
              <a:defRPr/>
            </a:pPr>
            <a:endParaRPr lang="en-CA" altLang="en-US" sz="2600" dirty="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a:solidFill>
                  <a:schemeClr val="tx1"/>
                </a:solidFill>
                <a:latin typeface="Garamond" panose="02020404030301010803" pitchFamily="18" charset="0"/>
              </a:rPr>
              <a:t>Faculty and staff </a:t>
            </a:r>
            <a:r>
              <a:rPr lang="en-CA" altLang="en-US" sz="2600" dirty="0" smtClean="0">
                <a:solidFill>
                  <a:schemeClr val="tx1"/>
                </a:solidFill>
                <a:latin typeface="Garamond" panose="02020404030301010803" pitchFamily="18" charset="0"/>
              </a:rPr>
              <a:t>party</a:t>
            </a:r>
          </a:p>
          <a:p>
            <a:pPr marL="544513" lvl="1" indent="-457200">
              <a:buFont typeface="Wingdings" panose="05000000000000000000" pitchFamily="2" charset="2"/>
              <a:buChar char="v"/>
              <a:defRPr/>
            </a:pPr>
            <a:endParaRPr lang="en-CA" altLang="en-US" sz="2600" dirty="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a:solidFill>
                  <a:schemeClr val="tx1"/>
                </a:solidFill>
                <a:latin typeface="Garamond" panose="02020404030301010803" pitchFamily="18" charset="0"/>
              </a:rPr>
              <a:t>Music </a:t>
            </a:r>
            <a:r>
              <a:rPr lang="en-CA" altLang="en-US" sz="2600" smtClean="0">
                <a:solidFill>
                  <a:schemeClr val="tx1"/>
                </a:solidFill>
                <a:latin typeface="Garamond" panose="02020404030301010803" pitchFamily="18" charset="0"/>
              </a:rPr>
              <a:t>and film festival </a:t>
            </a: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r>
              <a:rPr lang="en-CA" altLang="en-US" sz="2600" dirty="0" smtClean="0">
                <a:solidFill>
                  <a:schemeClr val="tx1"/>
                </a:solidFill>
                <a:latin typeface="Garamond" panose="02020404030301010803" pitchFamily="18" charset="0"/>
              </a:rPr>
              <a:t>McGill, space and the universe </a:t>
            </a: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a:p>
            <a:pPr marL="544513" lvl="1" indent="-457200">
              <a:buFont typeface="Wingdings" panose="05000000000000000000" pitchFamily="2" charset="2"/>
              <a:buChar char="v"/>
              <a:defRPr/>
            </a:pPr>
            <a:endParaRPr lang="en-CA" altLang="en-US" sz="2600" dirty="0">
              <a:solidFill>
                <a:schemeClr val="tx1"/>
              </a:solidFill>
              <a:latin typeface="Garamond" panose="02020404030301010803" pitchFamily="18" charset="0"/>
            </a:endParaRPr>
          </a:p>
          <a:p>
            <a:pPr marL="544513" lvl="1" indent="-457200">
              <a:buFont typeface="Wingdings" panose="05000000000000000000" pitchFamily="2" charset="2"/>
              <a:buChar char="v"/>
              <a:defRPr/>
            </a:pPr>
            <a:endParaRPr lang="en-CA" altLang="en-US" sz="2600" dirty="0" smtClean="0">
              <a:solidFill>
                <a:schemeClr val="tx1"/>
              </a:solidFill>
              <a:latin typeface="Garamond" panose="02020404030301010803" pitchFamily="18" charset="0"/>
            </a:endParaRPr>
          </a:p>
        </p:txBody>
      </p:sp>
      <p:sp>
        <p:nvSpPr>
          <p:cNvPr id="4" name="TextBox 3"/>
          <p:cNvSpPr txBox="1"/>
          <p:nvPr/>
        </p:nvSpPr>
        <p:spPr>
          <a:xfrm>
            <a:off x="8737045" y="6488668"/>
            <a:ext cx="406955" cy="307777"/>
          </a:xfrm>
          <a:prstGeom prst="rect">
            <a:avLst/>
          </a:prstGeom>
          <a:noFill/>
        </p:spPr>
        <p:txBody>
          <a:bodyPr wrap="square" rtlCol="0">
            <a:spAutoFit/>
          </a:bodyPr>
          <a:lstStyle/>
          <a:p>
            <a:r>
              <a:rPr lang="en-CA" sz="1400" dirty="0" smtClean="0"/>
              <a:t>9</a:t>
            </a:r>
            <a:endParaRPr lang="en-CA"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169863" marR="0" indent="-169863" algn="l" defTabSz="914400" rtl="0" eaLnBrk="1" fontAlgn="base" latinLnBrk="0" hangingPunct="1">
          <a:lnSpc>
            <a:spcPct val="100000"/>
          </a:lnSpc>
          <a:spcBef>
            <a:spcPct val="20000"/>
          </a:spcBef>
          <a:spcAft>
            <a:spcPct val="0"/>
          </a:spcAft>
          <a:buClr>
            <a:srgbClr val="DF2630"/>
          </a:buClr>
          <a:buSzPct val="110000"/>
          <a:buFont typeface="Wingdings" pitchFamily="2" charset="2"/>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169863" marR="0" indent="-169863" algn="l" defTabSz="914400" rtl="0" eaLnBrk="1" fontAlgn="base" latinLnBrk="0" hangingPunct="1">
          <a:lnSpc>
            <a:spcPct val="100000"/>
          </a:lnSpc>
          <a:spcBef>
            <a:spcPct val="20000"/>
          </a:spcBef>
          <a:spcAft>
            <a:spcPct val="0"/>
          </a:spcAft>
          <a:buClr>
            <a:srgbClr val="DF2630"/>
          </a:buClr>
          <a:buSzPct val="110000"/>
          <a:buFont typeface="Wingdings" pitchFamily="2" charset="2"/>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16659</TotalTime>
  <Words>555</Words>
  <Application>Microsoft Office PowerPoint</Application>
  <PresentationFormat>On-screen Show (4:3)</PresentationFormat>
  <Paragraphs>115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Garamond</vt:lpstr>
      <vt:lpstr>Symbol</vt:lpstr>
      <vt:lpstr>Wingdings</vt:lpstr>
      <vt:lpstr>6_Custom Design</vt:lpstr>
      <vt:lpstr>McGILL UNIVERSITY 200TH ANNIVERSARY CELEBRATIONS SEPT. 2020 – DEC. 2021  </vt:lpstr>
      <vt:lpstr>Plan for discussion </vt:lpstr>
      <vt:lpstr>Bicentennial vision</vt:lpstr>
      <vt:lpstr>Narrative – the story we’re telling </vt:lpstr>
      <vt:lpstr>Bicentennial’s broad objectives</vt:lpstr>
      <vt:lpstr>Guiding principles</vt:lpstr>
      <vt:lpstr>Examples of initiatives with Bicentennial branding </vt:lpstr>
      <vt:lpstr>Recommendations</vt:lpstr>
      <vt:lpstr>Potential Signature Projects</vt:lpstr>
      <vt:lpstr>Potential Signature Projects (ctd.)</vt:lpstr>
      <vt:lpstr>Key success markers </vt:lpstr>
      <vt:lpstr>PowerPoint Presentation</vt:lpstr>
    </vt:vector>
  </TitlesOfParts>
  <Company>McGill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mariom</dc:creator>
  <cp:lastModifiedBy>Gerald Cadet, Dr.</cp:lastModifiedBy>
  <cp:revision>288</cp:revision>
  <cp:lastPrinted>2017-12-05T14:47:25Z</cp:lastPrinted>
  <dcterms:created xsi:type="dcterms:W3CDTF">2005-05-03T14:27:07Z</dcterms:created>
  <dcterms:modified xsi:type="dcterms:W3CDTF">2018-02-22T17:24:43Z</dcterms:modified>
</cp:coreProperties>
</file>