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44" r:id="rId3"/>
    <p:sldId id="347" r:id="rId4"/>
    <p:sldId id="277" r:id="rId5"/>
    <p:sldId id="278" r:id="rId6"/>
    <p:sldId id="289" r:id="rId7"/>
    <p:sldId id="337" r:id="rId8"/>
    <p:sldId id="338" r:id="rId9"/>
    <p:sldId id="291" r:id="rId10"/>
    <p:sldId id="339" r:id="rId11"/>
    <p:sldId id="293" r:id="rId12"/>
    <p:sldId id="348" r:id="rId13"/>
    <p:sldId id="341" r:id="rId14"/>
    <p:sldId id="297" r:id="rId15"/>
    <p:sldId id="299" r:id="rId16"/>
    <p:sldId id="300" r:id="rId17"/>
    <p:sldId id="301" r:id="rId18"/>
    <p:sldId id="303" r:id="rId19"/>
    <p:sldId id="304" r:id="rId20"/>
    <p:sldId id="305" r:id="rId21"/>
    <p:sldId id="307" r:id="rId22"/>
    <p:sldId id="350" r:id="rId23"/>
    <p:sldId id="310" r:id="rId24"/>
    <p:sldId id="312" r:id="rId25"/>
    <p:sldId id="272" r:id="rId26"/>
    <p:sldId id="315" r:id="rId27"/>
    <p:sldId id="316" r:id="rId28"/>
    <p:sldId id="318" r:id="rId29"/>
    <p:sldId id="329" r:id="rId30"/>
    <p:sldId id="349" r:id="rId31"/>
    <p:sldId id="333" r:id="rId32"/>
    <p:sldId id="279" r:id="rId33"/>
    <p:sldId id="263" r:id="rId34"/>
    <p:sldId id="268" r:id="rId35"/>
    <p:sldId id="269" r:id="rId36"/>
    <p:sldId id="267" r:id="rId37"/>
    <p:sldId id="266" r:id="rId3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6">
          <p15:clr>
            <a:srgbClr val="A4A3A4"/>
          </p15:clr>
        </p15:guide>
        <p15:guide id="2" orient="horz" pos="3266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3502">
          <p15:clr>
            <a:srgbClr val="A4A3A4"/>
          </p15:clr>
        </p15:guide>
        <p15:guide id="5" orient="horz" pos="3599">
          <p15:clr>
            <a:srgbClr val="A4A3A4"/>
          </p15:clr>
        </p15:guide>
        <p15:guide id="6" orient="horz" pos="483">
          <p15:clr>
            <a:srgbClr val="A4A3A4"/>
          </p15:clr>
        </p15:guide>
        <p15:guide id="7" orient="horz" pos="2398">
          <p15:clr>
            <a:srgbClr val="A4A3A4"/>
          </p15:clr>
        </p15:guide>
        <p15:guide id="8" orient="horz" pos="1438">
          <p15:clr>
            <a:srgbClr val="A4A3A4"/>
          </p15:clr>
        </p15:guide>
        <p15:guide id="9" pos="2880">
          <p15:clr>
            <a:srgbClr val="A4A3A4"/>
          </p15:clr>
        </p15:guide>
        <p15:guide id="10" pos="5589">
          <p15:clr>
            <a:srgbClr val="A4A3A4"/>
          </p15:clr>
        </p15:guide>
        <p15:guide id="11" pos="178">
          <p15:clr>
            <a:srgbClr val="A4A3A4"/>
          </p15:clr>
        </p15:guide>
        <p15:guide id="12" pos="366">
          <p15:clr>
            <a:srgbClr val="A4A3A4"/>
          </p15:clr>
        </p15:guide>
        <p15:guide id="13" pos="54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B4C6"/>
    <a:srgbClr val="548AA5"/>
    <a:srgbClr val="263E4A"/>
    <a:srgbClr val="315161"/>
    <a:srgbClr val="FFF6CA"/>
    <a:srgbClr val="E2F5A6"/>
    <a:srgbClr val="E9F1F2"/>
    <a:srgbClr val="FFD402"/>
    <a:srgbClr val="B6E625"/>
    <a:srgbClr val="C2C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414" y="102"/>
      </p:cViewPr>
      <p:guideLst>
        <p:guide orient="horz" pos="3386"/>
        <p:guide orient="horz" pos="3266"/>
        <p:guide orient="horz"/>
        <p:guide orient="horz" pos="3502"/>
        <p:guide orient="horz" pos="3599"/>
        <p:guide orient="horz" pos="483"/>
        <p:guide orient="horz" pos="2398"/>
        <p:guide orient="horz" pos="1438"/>
        <p:guide pos="2880"/>
        <p:guide pos="5589"/>
        <p:guide pos="178"/>
        <p:guide pos="366"/>
        <p:guide pos="54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-1"/>
            <a:ext cx="9144000" cy="3807355"/>
          </a:xfrm>
          <a:prstGeom prst="rect">
            <a:avLst/>
          </a:prstGeom>
          <a:solidFill>
            <a:srgbClr val="E9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225" y="1584854"/>
            <a:ext cx="8083550" cy="1397000"/>
          </a:xfrm>
        </p:spPr>
        <p:txBody>
          <a:bodyPr lIns="0" rIns="0">
            <a:normAutofit/>
          </a:bodyPr>
          <a:lstStyle>
            <a:lvl1pPr algn="l">
              <a:defRPr sz="4400" b="0">
                <a:solidFill>
                  <a:srgbClr val="263E4A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26" name="Picture 2"/>
          <p:cNvPicPr>
            <a:picLocks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316021" y="5172064"/>
            <a:ext cx="2550296" cy="38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969"/>
            <a:ext cx="9144000" cy="762000"/>
          </a:xfrm>
          <a:prstGeom prst="rect">
            <a:avLst/>
          </a:prstGeom>
          <a:solidFill>
            <a:srgbClr val="E9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" y="0"/>
            <a:ext cx="282575" cy="762000"/>
          </a:xfrm>
          <a:prstGeom prst="rect">
            <a:avLst/>
          </a:prstGeom>
          <a:solidFill>
            <a:srgbClr val="548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" y="762001"/>
            <a:ext cx="8872538" cy="4422510"/>
          </a:xfrm>
        </p:spPr>
        <p:txBody>
          <a:bodyPr lIns="274320" tIns="274320" rIns="274320" bIns="274320">
            <a:normAutofit/>
          </a:bodyPr>
          <a:lstStyle>
            <a:lvl1pPr marL="282575" indent="-282575">
              <a:spcBef>
                <a:spcPts val="1200"/>
              </a:spcBef>
              <a:spcAft>
                <a:spcPts val="600"/>
              </a:spcAft>
              <a:buClr>
                <a:srgbClr val="548AA5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1pPr>
            <a:lvl2pPr>
              <a:spcBef>
                <a:spcPts val="600"/>
              </a:spcBef>
              <a:buClr>
                <a:srgbClr val="B6E625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2pPr>
            <a:lvl3pPr>
              <a:spcBef>
                <a:spcPts val="600"/>
              </a:spcBef>
              <a:buClr>
                <a:srgbClr val="B6E625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3pPr>
            <a:lvl4pPr>
              <a:spcBef>
                <a:spcPts val="600"/>
              </a:spcBef>
              <a:buClr>
                <a:srgbClr val="B6E625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4pPr>
            <a:lvl5pPr>
              <a:spcBef>
                <a:spcPts val="600"/>
              </a:spcBef>
              <a:buClr>
                <a:srgbClr val="B6E625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6" y="0"/>
            <a:ext cx="8861424" cy="762000"/>
          </a:xfrm>
          <a:noFill/>
        </p:spPr>
        <p:txBody>
          <a:bodyPr lIns="274320" rIns="274320">
            <a:normAutofit/>
          </a:bodyPr>
          <a:lstStyle>
            <a:lvl1pPr marL="0" indent="0" algn="l">
              <a:defRPr sz="2800" b="0">
                <a:solidFill>
                  <a:srgbClr val="263E4A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716374" y="5384623"/>
            <a:ext cx="1170678" cy="191808"/>
            <a:chOff x="323805" y="6453704"/>
            <a:chExt cx="1170678" cy="191808"/>
          </a:xfrm>
        </p:grpSpPr>
        <p:pic>
          <p:nvPicPr>
            <p:cNvPr id="10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/>
            <a:srcRect t="1" r="59847" b="-1"/>
            <a:stretch/>
          </p:blipFill>
          <p:spPr bwMode="auto">
            <a:xfrm>
              <a:off x="561447" y="6453705"/>
              <a:ext cx="933036" cy="191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805" y="6453704"/>
              <a:ext cx="225370" cy="166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3969"/>
            <a:ext cx="9144000" cy="762000"/>
          </a:xfrm>
          <a:prstGeom prst="rect">
            <a:avLst/>
          </a:prstGeom>
          <a:solidFill>
            <a:srgbClr val="E9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" y="0"/>
            <a:ext cx="282575" cy="762000"/>
          </a:xfrm>
          <a:prstGeom prst="rect">
            <a:avLst/>
          </a:prstGeom>
          <a:solidFill>
            <a:srgbClr val="548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7" y="1189303"/>
            <a:ext cx="4148137" cy="3995208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spcAft>
                <a:spcPts val="600"/>
              </a:spcAft>
              <a:buClr>
                <a:srgbClr val="548AA5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1pPr>
            <a:lvl2pPr>
              <a:spcBef>
                <a:spcPts val="600"/>
              </a:spcBef>
              <a:buClr>
                <a:srgbClr val="B6E625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2pPr>
            <a:lvl3pPr>
              <a:spcBef>
                <a:spcPts val="600"/>
              </a:spcBef>
              <a:buClr>
                <a:srgbClr val="B6E625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3pPr>
            <a:lvl4pPr>
              <a:spcBef>
                <a:spcPts val="600"/>
              </a:spcBef>
              <a:buClr>
                <a:srgbClr val="B6E625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4pPr>
            <a:lvl5pPr>
              <a:spcBef>
                <a:spcPts val="600"/>
              </a:spcBef>
              <a:buClr>
                <a:srgbClr val="B6E625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3289" y="1189303"/>
            <a:ext cx="4159251" cy="3995208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spcAft>
                <a:spcPts val="600"/>
              </a:spcAft>
              <a:buClr>
                <a:srgbClr val="548AA5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1pPr>
            <a:lvl2pPr>
              <a:spcBef>
                <a:spcPts val="600"/>
              </a:spcBef>
              <a:buClr>
                <a:srgbClr val="B6E625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2pPr>
            <a:lvl3pPr>
              <a:spcBef>
                <a:spcPts val="600"/>
              </a:spcBef>
              <a:buClr>
                <a:srgbClr val="B6E625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3pPr>
            <a:lvl4pPr>
              <a:spcBef>
                <a:spcPts val="600"/>
              </a:spcBef>
              <a:buClr>
                <a:srgbClr val="B6E625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4pPr>
            <a:lvl5pPr>
              <a:spcBef>
                <a:spcPts val="600"/>
              </a:spcBef>
              <a:buClr>
                <a:srgbClr val="B6E625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4" y="0"/>
            <a:ext cx="8861426" cy="762000"/>
          </a:xfrm>
        </p:spPr>
        <p:txBody>
          <a:bodyPr lIns="274320" rIns="274320">
            <a:normAutofit/>
          </a:bodyPr>
          <a:lstStyle>
            <a:lvl1pPr algn="l">
              <a:defRPr sz="2800">
                <a:solidFill>
                  <a:srgbClr val="263E4A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716374" y="5384623"/>
            <a:ext cx="1170678" cy="191808"/>
            <a:chOff x="323805" y="6453704"/>
            <a:chExt cx="1170678" cy="191808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/>
            <a:srcRect t="1" r="59847" b="-1"/>
            <a:stretch/>
          </p:blipFill>
          <p:spPr bwMode="auto">
            <a:xfrm>
              <a:off x="561447" y="6453705"/>
              <a:ext cx="933036" cy="191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805" y="6453704"/>
              <a:ext cx="225370" cy="166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3969"/>
            <a:ext cx="9144000" cy="762000"/>
          </a:xfrm>
          <a:prstGeom prst="rect">
            <a:avLst/>
          </a:prstGeom>
          <a:solidFill>
            <a:srgbClr val="E9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" y="0"/>
            <a:ext cx="282575" cy="762000"/>
          </a:xfrm>
          <a:prstGeom prst="rect">
            <a:avLst/>
          </a:prstGeom>
          <a:solidFill>
            <a:srgbClr val="548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2574" y="0"/>
            <a:ext cx="8861426" cy="762000"/>
          </a:xfrm>
        </p:spPr>
        <p:txBody>
          <a:bodyPr lIns="274320" rIns="274320">
            <a:normAutofit/>
          </a:bodyPr>
          <a:lstStyle>
            <a:lvl1pPr algn="l">
              <a:defRPr sz="2800">
                <a:solidFill>
                  <a:srgbClr val="263E4A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716374" y="5384623"/>
            <a:ext cx="1170678" cy="191808"/>
            <a:chOff x="323805" y="6453704"/>
            <a:chExt cx="1170678" cy="191808"/>
          </a:xfrm>
        </p:grpSpPr>
        <p:pic>
          <p:nvPicPr>
            <p:cNvPr id="18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/>
            <a:srcRect t="1" r="59847" b="-1"/>
            <a:stretch/>
          </p:blipFill>
          <p:spPr bwMode="auto">
            <a:xfrm>
              <a:off x="561447" y="6453705"/>
              <a:ext cx="933036" cy="191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4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805" y="6453704"/>
              <a:ext cx="225370" cy="166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7716374" y="5384623"/>
            <a:ext cx="1170678" cy="191808"/>
            <a:chOff x="323805" y="6453704"/>
            <a:chExt cx="1170678" cy="191808"/>
          </a:xfrm>
        </p:grpSpPr>
        <p:pic>
          <p:nvPicPr>
            <p:cNvPr id="1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/>
            <a:srcRect t="1" r="59847" b="-1"/>
            <a:stretch/>
          </p:blipFill>
          <p:spPr bwMode="auto">
            <a:xfrm>
              <a:off x="561447" y="6453705"/>
              <a:ext cx="933036" cy="191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4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805" y="6453704"/>
              <a:ext cx="225370" cy="166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F622-360D-4179-A449-6222B0591DC2}" type="datetimeFigureOut">
              <a:rPr lang="en-CA" smtClean="0"/>
              <a:t>15/03/2018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2906-B132-448B-AB94-08A9339167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304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F10F3-C5B5-44F9-BA60-59D5A2883247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795E8-451D-49FB-B6B8-965C20C4FF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0225" y="4335397"/>
            <a:ext cx="5885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Colleen </a:t>
            </a:r>
            <a:r>
              <a:rPr lang="en-US" sz="2800" dirty="0" smtClean="0">
                <a:latin typeface="Calibri" panose="020F0502020204030204" pitchFamily="34" charset="0"/>
              </a:rPr>
              <a:t>Cook 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Diane Koen</a:t>
            </a:r>
            <a:endParaRPr lang="en-US" sz="2600" dirty="0" smtClean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FIAT LUX: LET THERE BE LIGHT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smtClean="0"/>
              <a:t>Reimaging the </a:t>
            </a:r>
            <a:r>
              <a:rPr lang="en-US" sz="2700" dirty="0" smtClean="0"/>
              <a:t>McGill Library for the 21</a:t>
            </a:r>
            <a:r>
              <a:rPr lang="en-US" sz="2700" baseline="30000" dirty="0" smtClean="0"/>
              <a:t>st</a:t>
            </a:r>
            <a:r>
              <a:rPr lang="en-US" sz="2700" dirty="0" smtClean="0"/>
              <a:t> Century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8542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83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514" y="762000"/>
            <a:ext cx="9129486" cy="4724399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pPr lvl="3"/>
            <a:r>
              <a:rPr lang="en-US" sz="2550" dirty="0" smtClean="0"/>
              <a:t>Range </a:t>
            </a:r>
            <a:r>
              <a:rPr lang="en-US" sz="2550" dirty="0"/>
              <a:t>of formal and informal teaching and learning spaces throughout the complex</a:t>
            </a:r>
          </a:p>
          <a:p>
            <a:pPr lvl="4"/>
            <a:r>
              <a:rPr lang="en-US" sz="2550" dirty="0"/>
              <a:t>lecture theatres</a:t>
            </a:r>
          </a:p>
          <a:p>
            <a:pPr lvl="4"/>
            <a:r>
              <a:rPr lang="en-US" sz="2550" dirty="0"/>
              <a:t>small and large classrooms, active learning and traditional, as needed</a:t>
            </a:r>
          </a:p>
          <a:p>
            <a:pPr lvl="4"/>
            <a:r>
              <a:rPr lang="en-US" sz="2550" dirty="0"/>
              <a:t>seminar rooms</a:t>
            </a:r>
          </a:p>
          <a:p>
            <a:pPr lvl="3"/>
            <a:r>
              <a:rPr lang="en-US" sz="2550" dirty="0"/>
              <a:t>Supported by a range and mix of breakout rooms</a:t>
            </a:r>
          </a:p>
          <a:p>
            <a:pPr lvl="4"/>
            <a:r>
              <a:rPr lang="en-US" sz="2550" dirty="0"/>
              <a:t>group study rooms</a:t>
            </a:r>
          </a:p>
          <a:p>
            <a:pPr lvl="4"/>
            <a:r>
              <a:rPr lang="en-US" sz="2550" dirty="0"/>
              <a:t>group study zones</a:t>
            </a:r>
          </a:p>
          <a:p>
            <a:pPr lvl="4"/>
            <a:r>
              <a:rPr lang="en-US" sz="2550" dirty="0"/>
              <a:t>Informal and formal seating</a:t>
            </a:r>
          </a:p>
          <a:p>
            <a:pPr marL="1371600" lvl="4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Fiat Lux Features</a:t>
            </a:r>
          </a:p>
        </p:txBody>
      </p:sp>
    </p:spTree>
    <p:extLst>
      <p:ext uri="{BB962C8B-B14F-4D97-AF65-F5344CB8AC3E}">
        <p14:creationId xmlns:p14="http://schemas.microsoft.com/office/powerpoint/2010/main" val="25289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90600"/>
            <a:ext cx="5715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3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730"/>
            <a:ext cx="9144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4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9720" cy="587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3"/>
            <a:r>
              <a:rPr lang="en-US" sz="3600" dirty="0"/>
              <a:t>Collaboration spaces</a:t>
            </a:r>
          </a:p>
          <a:p>
            <a:pPr marL="1371600" lvl="4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Fiat Lux Features</a:t>
            </a:r>
          </a:p>
        </p:txBody>
      </p:sp>
    </p:spTree>
    <p:extLst>
      <p:ext uri="{BB962C8B-B14F-4D97-AF65-F5344CB8AC3E}">
        <p14:creationId xmlns:p14="http://schemas.microsoft.com/office/powerpoint/2010/main" val="22290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9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3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5190"/>
          </a:xfrm>
        </p:spPr>
      </p:pic>
    </p:spTree>
    <p:extLst>
      <p:ext uri="{BB962C8B-B14F-4D97-AF65-F5344CB8AC3E}">
        <p14:creationId xmlns:p14="http://schemas.microsoft.com/office/powerpoint/2010/main" val="356347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3"/>
            <a:r>
              <a:rPr lang="en-US" sz="3600" dirty="0"/>
              <a:t>Everything flexible</a:t>
            </a:r>
          </a:p>
          <a:p>
            <a:pPr lvl="4"/>
            <a:r>
              <a:rPr lang="en-US" sz="2800" dirty="0"/>
              <a:t>To adapt to a changing pedagogical world</a:t>
            </a:r>
          </a:p>
          <a:p>
            <a:pPr lvl="4"/>
            <a:endParaRPr lang="en-US" sz="2100" dirty="0"/>
          </a:p>
          <a:p>
            <a:pPr lvl="3"/>
            <a:r>
              <a:rPr lang="en-US" sz="3600" dirty="0"/>
              <a:t>Variety and choice</a:t>
            </a:r>
          </a:p>
          <a:p>
            <a:pPr marL="1371600" lvl="4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Fiat Lux Features</a:t>
            </a:r>
          </a:p>
        </p:txBody>
      </p:sp>
    </p:spTree>
    <p:extLst>
      <p:ext uri="{BB962C8B-B14F-4D97-AF65-F5344CB8AC3E}">
        <p14:creationId xmlns:p14="http://schemas.microsoft.com/office/powerpoint/2010/main" val="337745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14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60" y="-82194"/>
            <a:ext cx="9289160" cy="61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4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ryerson student learning centre im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18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9531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hunt library images"/>
          <p:cNvSpPr>
            <a:spLocks noChangeAspect="1" noChangeArrowheads="1"/>
          </p:cNvSpPr>
          <p:nvPr/>
        </p:nvSpPr>
        <p:spPr bwMode="auto">
          <a:xfrm>
            <a:off x="1259681" y="1774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/>
          </a:p>
        </p:txBody>
      </p:sp>
    </p:spTree>
    <p:extLst>
      <p:ext uri="{BB962C8B-B14F-4D97-AF65-F5344CB8AC3E}">
        <p14:creationId xmlns:p14="http://schemas.microsoft.com/office/powerpoint/2010/main" val="238036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68" y="1237500"/>
            <a:ext cx="486486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67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8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3"/>
            <a:r>
              <a:rPr lang="en-US" sz="3600" dirty="0"/>
              <a:t>Technology rich</a:t>
            </a:r>
          </a:p>
          <a:p>
            <a:pPr lvl="3"/>
            <a:r>
              <a:rPr lang="en-US" sz="3600" dirty="0"/>
              <a:t>Innovative</a:t>
            </a:r>
          </a:p>
          <a:p>
            <a:pPr marL="1371600" lvl="4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Fiat Lux Features</a:t>
            </a:r>
          </a:p>
        </p:txBody>
      </p:sp>
    </p:spTree>
    <p:extLst>
      <p:ext uri="{BB962C8B-B14F-4D97-AF65-F5344CB8AC3E}">
        <p14:creationId xmlns:p14="http://schemas.microsoft.com/office/powerpoint/2010/main" val="408623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97339" y="0"/>
            <a:ext cx="4746661" cy="5715000"/>
          </a:xfrm>
          <a:prstGeom prst="rect">
            <a:avLst/>
          </a:prstGeom>
          <a:solidFill>
            <a:srgbClr val="D80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4948237" y="1587500"/>
            <a:ext cx="3819525" cy="254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583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21</a:t>
            </a:r>
            <a:r>
              <a:rPr lang="en-US" sz="3583" b="1" baseline="300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US" sz="3583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CENTURY STUDENTS:</a:t>
            </a:r>
            <a:endParaRPr lang="en-US" sz="3583" b="1" baseline="300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917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SCHOLARSHIP IN A DIGITAL WORLD</a:t>
            </a:r>
            <a:endParaRPr lang="en-US" sz="2917" baseline="30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U:\DO\Communications\Shanghai Presentation\_MAH17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r="37429"/>
          <a:stretch/>
        </p:blipFill>
        <p:spPr bwMode="auto">
          <a:xfrm>
            <a:off x="-5847" y="-205490"/>
            <a:ext cx="4567573" cy="686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29424" y="5563850"/>
            <a:ext cx="2749336" cy="22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33" b="1" dirty="0">
                <a:solidFill>
                  <a:schemeClr val="bg1"/>
                </a:solidFill>
              </a:rPr>
              <a:t>Courtesy of NC State University</a:t>
            </a:r>
            <a:endParaRPr lang="en-CA" sz="833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0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16"/>
          </a:xfrm>
        </p:spPr>
      </p:pic>
    </p:spTree>
    <p:extLst>
      <p:ext uri="{BB962C8B-B14F-4D97-AF65-F5344CB8AC3E}">
        <p14:creationId xmlns:p14="http://schemas.microsoft.com/office/powerpoint/2010/main" val="33909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5482"/>
          </a:xfrm>
        </p:spPr>
      </p:pic>
    </p:spTree>
    <p:extLst>
      <p:ext uri="{BB962C8B-B14F-4D97-AF65-F5344CB8AC3E}">
        <p14:creationId xmlns:p14="http://schemas.microsoft.com/office/powerpoint/2010/main" val="403854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7953"/>
          </a:xfrm>
        </p:spPr>
      </p:pic>
    </p:spTree>
    <p:extLst>
      <p:ext uri="{BB962C8B-B14F-4D97-AF65-F5344CB8AC3E}">
        <p14:creationId xmlns:p14="http://schemas.microsoft.com/office/powerpoint/2010/main" val="31636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93906" cy="57173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2226558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lvl="5"/>
            <a:r>
              <a:rPr lang="en-US" sz="3800" dirty="0"/>
              <a:t>Quiet retreats</a:t>
            </a:r>
          </a:p>
        </p:txBody>
      </p:sp>
    </p:spTree>
    <p:extLst>
      <p:ext uri="{BB962C8B-B14F-4D97-AF65-F5344CB8AC3E}">
        <p14:creationId xmlns:p14="http://schemas.microsoft.com/office/powerpoint/2010/main" val="35212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140"/>
            <a:ext cx="9199841" cy="61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6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862013"/>
            <a:ext cx="57150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6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0235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U:\DO\Communications\Shanghai Presentation\McTavish w sk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r="10285" b="1936"/>
          <a:stretch/>
        </p:blipFill>
        <p:spPr bwMode="auto">
          <a:xfrm>
            <a:off x="0" y="-1170911"/>
            <a:ext cx="4572000" cy="688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9509" y="2099249"/>
            <a:ext cx="3856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</a:rPr>
              <a:t>VISION FOR THE FUTURE:</a:t>
            </a:r>
            <a:endParaRPr lang="en-US" sz="2400" b="1" baseline="30000" dirty="0">
              <a:latin typeface="Calibri" panose="020F0502020204030204" pitchFamily="34" charset="0"/>
            </a:endParaRPr>
          </a:p>
          <a:p>
            <a:pPr algn="ctr"/>
            <a:r>
              <a:rPr lang="en-US" sz="2400" b="1" dirty="0">
                <a:latin typeface="Calibri" panose="020F0502020204030204" pitchFamily="34" charset="0"/>
              </a:rPr>
              <a:t>LIBRARY OF THE MID-21</a:t>
            </a:r>
            <a:r>
              <a:rPr lang="en-US" sz="2400" b="1" baseline="30000" dirty="0">
                <a:latin typeface="Calibri" panose="020F0502020204030204" pitchFamily="34" charset="0"/>
              </a:rPr>
              <a:t>ST</a:t>
            </a:r>
            <a:r>
              <a:rPr lang="en-US" sz="2400" b="1" dirty="0">
                <a:latin typeface="Calibri" panose="020F0502020204030204" pitchFamily="34" charset="0"/>
              </a:rPr>
              <a:t> CENTURY</a:t>
            </a:r>
            <a:endParaRPr lang="en-US" sz="2400" baseline="300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95203" y="84816"/>
            <a:ext cx="3060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All renderings by </a:t>
            </a:r>
            <a:r>
              <a:rPr lang="en-US" sz="800" b="1" dirty="0" err="1" smtClean="0">
                <a:solidFill>
                  <a:schemeClr val="bg1"/>
                </a:solidFill>
                <a:latin typeface="+mj-lt"/>
              </a:rPr>
              <a:t>ekm</a:t>
            </a:r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 and Shepley-Bulfinch</a:t>
            </a:r>
            <a:endParaRPr lang="en-CA" sz="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785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:\DO\Communications\Shanghai Presentation\04 - VIEW FROM LAW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22191"/>
          <a:stretch/>
        </p:blipFill>
        <p:spPr bwMode="auto">
          <a:xfrm>
            <a:off x="0" y="0"/>
            <a:ext cx="8113607" cy="47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22" y="4741389"/>
            <a:ext cx="752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</a:rPr>
              <a:t>he reimagined </a:t>
            </a:r>
            <a:r>
              <a:rPr lang="en-US" dirty="0">
                <a:latin typeface="Calibri" panose="020F0502020204030204" pitchFamily="34" charset="0"/>
              </a:rPr>
              <a:t>R</a:t>
            </a:r>
            <a:r>
              <a:rPr lang="en-US" dirty="0" smtClean="0">
                <a:latin typeface="Calibri" panose="020F0502020204030204" pitchFamily="34" charset="0"/>
              </a:rPr>
              <a:t>edpath </a:t>
            </a:r>
            <a:r>
              <a:rPr lang="en-US" dirty="0">
                <a:latin typeface="Calibri" panose="020F0502020204030204" pitchFamily="34" charset="0"/>
              </a:rPr>
              <a:t>L</a:t>
            </a:r>
            <a:r>
              <a:rPr lang="en-US" dirty="0" smtClean="0">
                <a:latin typeface="Calibri" panose="020F0502020204030204" pitchFamily="34" charset="0"/>
              </a:rPr>
              <a:t>ibrary </a:t>
            </a:r>
            <a:r>
              <a:rPr lang="en-US" dirty="0">
                <a:latin typeface="Calibri" panose="020F0502020204030204" pitchFamily="34" charset="0"/>
              </a:rPr>
              <a:t>B</a:t>
            </a:r>
            <a:r>
              <a:rPr lang="en-US" dirty="0" smtClean="0">
                <a:latin typeface="Calibri" panose="020F0502020204030204" pitchFamily="34" charset="0"/>
              </a:rPr>
              <a:t>uilding will offer an inspirational facility that incorporates the best practices of the world’s leading academic libraries.</a:t>
            </a:r>
          </a:p>
          <a:p>
            <a:endParaRPr lang="en-US" dirty="0" err="1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:\DO\Communications\Shanghai Presentation\1401_Render1_201507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/>
          <a:stretch/>
        </p:blipFill>
        <p:spPr bwMode="auto">
          <a:xfrm>
            <a:off x="0" y="0"/>
            <a:ext cx="8126471" cy="472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48" y="4752279"/>
            <a:ext cx="7511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An iconic reading room on the top floor will offer stunning views of the McGill campus, downtown Montreal and nearby Mount Royal.</a:t>
            </a:r>
          </a:p>
        </p:txBody>
      </p:sp>
    </p:spTree>
    <p:extLst>
      <p:ext uri="{BB962C8B-B14F-4D97-AF65-F5344CB8AC3E}">
        <p14:creationId xmlns:p14="http://schemas.microsoft.com/office/powerpoint/2010/main" val="13294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:\DO\Communications\Shanghai Presentation\1401_Render5_201507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/>
          <a:stretch/>
        </p:blipFill>
        <p:spPr bwMode="auto">
          <a:xfrm>
            <a:off x="-9526" y="1"/>
            <a:ext cx="8215597" cy="478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149" y="4867600"/>
            <a:ext cx="7299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Floor space will be rededicated to state-of-the-art, technologically-enhanced solo and group study rooms.</a:t>
            </a:r>
          </a:p>
        </p:txBody>
      </p:sp>
    </p:spTree>
    <p:extLst>
      <p:ext uri="{BB962C8B-B14F-4D97-AF65-F5344CB8AC3E}">
        <p14:creationId xmlns:p14="http://schemas.microsoft.com/office/powerpoint/2010/main" val="404232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22" y="4948005"/>
            <a:ext cx="7522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A signature event space will provide a stunning, sun-filled location that will benefit the entire McGill community.</a:t>
            </a:r>
          </a:p>
        </p:txBody>
      </p:sp>
      <p:pic>
        <p:nvPicPr>
          <p:cNvPr id="5" name="Picture 2" descr="U:\DO\Communications\Shanghai Presentation\03 - NORTH LOBB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8" r="277" b="2728"/>
          <a:stretch/>
        </p:blipFill>
        <p:spPr bwMode="auto">
          <a:xfrm>
            <a:off x="-9526" y="0"/>
            <a:ext cx="8473738" cy="493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26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05410" y="1290332"/>
            <a:ext cx="41163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Calibri" panose="020F0502020204030204" pitchFamily="34" charset="0"/>
              </a:rPr>
              <a:t>THANK YOU!</a:t>
            </a:r>
          </a:p>
          <a:p>
            <a:endParaRPr lang="en-US" sz="2400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mcgill.ca/library/about/fiat-lux</a:t>
            </a:r>
          </a:p>
        </p:txBody>
      </p:sp>
      <p:pic>
        <p:nvPicPr>
          <p:cNvPr id="5" name="Picture 2" descr="U:\DO\Communications\Shanghai Presentation\WEBSITE_FRO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/>
          <a:stretch/>
        </p:blipFill>
        <p:spPr bwMode="auto">
          <a:xfrm>
            <a:off x="1071288" y="2524969"/>
            <a:ext cx="3225782" cy="320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U:\DO\Communications\Shanghai Presentation\FEASIBILITY_STUDY_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99" y="254383"/>
            <a:ext cx="2364200" cy="305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2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0"/>
            <a:ext cx="4828854" cy="5715000"/>
          </a:xfrm>
          <a:prstGeom prst="rect">
            <a:avLst/>
          </a:prstGeom>
          <a:solidFill>
            <a:srgbClr val="F47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50910" y="288507"/>
            <a:ext cx="3871034" cy="508000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FORGING A CLEAR PATH: REDEFINING THE LIBRARY’S MANDATE</a:t>
            </a:r>
            <a:endParaRPr 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0911" y="1559496"/>
            <a:ext cx="40930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 has long been clear that the current library could not match the needs of modern students</a:t>
            </a:r>
          </a:p>
          <a:p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 2014, the library launched an exhaustive process to reimagine the McGill library for the mid-21</a:t>
            </a:r>
            <a:r>
              <a:rPr lang="en-US" b="1" baseline="300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century</a:t>
            </a:r>
          </a:p>
          <a:p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Investigation was done in partnership with the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ekm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and Shepley-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ulfinch architectural firms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553" name="Picture 1" descr="U:\DO\Communications\Shanghai Presentation\HSSL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2" t="12445" r="13917" b="8867"/>
          <a:stretch/>
        </p:blipFill>
        <p:spPr bwMode="auto">
          <a:xfrm>
            <a:off x="-24906" y="-12100"/>
            <a:ext cx="4727321" cy="35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U:\DO\Communications\Shanghai Presentation\HSSL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" r="1590" b="1153"/>
          <a:stretch/>
        </p:blipFill>
        <p:spPr bwMode="auto">
          <a:xfrm>
            <a:off x="-31581" y="2784296"/>
            <a:ext cx="4733996" cy="302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63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0"/>
            <a:ext cx="4674742" cy="5715000"/>
          </a:xfrm>
          <a:prstGeom prst="rect">
            <a:avLst/>
          </a:prstGeom>
          <a:solidFill>
            <a:srgbClr val="F47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/>
          </a:p>
        </p:txBody>
      </p:sp>
      <p:sp>
        <p:nvSpPr>
          <p:cNvPr id="8" name="TextBox 7"/>
          <p:cNvSpPr txBox="1"/>
          <p:nvPr/>
        </p:nvSpPr>
        <p:spPr>
          <a:xfrm>
            <a:off x="4939882" y="1319681"/>
            <a:ext cx="40930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 and feedback mechanisms included:</a:t>
            </a:r>
          </a:p>
          <a:p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over a dozen site visits to pioneering academic libraries and spaces across north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america</a:t>
            </a:r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symposium on future of academic research libraries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student, staff and faculty focus groups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communication and steering committees with cross-campus membership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U:\DO\Communications\Shanghai Presentation\IMG_08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/>
          <a:stretch/>
        </p:blipFill>
        <p:spPr bwMode="auto">
          <a:xfrm>
            <a:off x="-111219" y="-148922"/>
            <a:ext cx="4726303" cy="359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moore7\Desktop\IMG_24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8" r="12273"/>
          <a:stretch/>
        </p:blipFill>
        <p:spPr bwMode="auto">
          <a:xfrm>
            <a:off x="-408909" y="2975114"/>
            <a:ext cx="5029642" cy="332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050910" y="288507"/>
            <a:ext cx="3871034" cy="508000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FORGING A CLEAR PATH: REDEFINING THE LIBRARY’S MANDATE</a:t>
            </a:r>
            <a:endParaRPr 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63750" y="606175"/>
            <a:ext cx="6102848" cy="398637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3"/>
            <a:r>
              <a:rPr lang="en-US" sz="3600" dirty="0" smtClean="0"/>
              <a:t>Librarians </a:t>
            </a:r>
            <a:r>
              <a:rPr lang="en-US" sz="3600" dirty="0"/>
              <a:t>and staff onsite</a:t>
            </a:r>
          </a:p>
          <a:p>
            <a:pPr lvl="4"/>
            <a:r>
              <a:rPr lang="en-US" sz="2800" dirty="0"/>
              <a:t>Supporting students, researchers and faculty</a:t>
            </a:r>
          </a:p>
          <a:p>
            <a:pPr lvl="4"/>
            <a:r>
              <a:rPr lang="en-US" sz="2800" dirty="0"/>
              <a:t>“Eyes on the street”</a:t>
            </a:r>
          </a:p>
          <a:p>
            <a:pPr marL="1371600" lvl="4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Fiat Lux Features</a:t>
            </a:r>
            <a:endParaRPr lang="en-US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46211"/>
            <a:ext cx="3980260" cy="39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1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013837"/>
            <a:ext cx="10011090" cy="442251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1371600" lvl="3" indent="0">
              <a:buNone/>
            </a:pPr>
            <a:r>
              <a:rPr lang="en-US" sz="3600" dirty="0"/>
              <a:t>Signature reading room</a:t>
            </a:r>
          </a:p>
          <a:p>
            <a:pPr lvl="4"/>
            <a:r>
              <a:rPr lang="en-US" sz="2800" dirty="0"/>
              <a:t>For quiet study</a:t>
            </a:r>
          </a:p>
          <a:p>
            <a:pPr lvl="4"/>
            <a:r>
              <a:rPr lang="en-US" sz="2800" dirty="0"/>
              <a:t>Formal events and gatherings</a:t>
            </a:r>
          </a:p>
          <a:p>
            <a:pPr marL="1371600" lvl="4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Fiat Lux Features</a:t>
            </a:r>
          </a:p>
        </p:txBody>
      </p:sp>
    </p:spTree>
    <p:extLst>
      <p:ext uri="{BB962C8B-B14F-4D97-AF65-F5344CB8AC3E}">
        <p14:creationId xmlns:p14="http://schemas.microsoft.com/office/powerpoint/2010/main" val="31878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760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9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592153"/>
            <a:ext cx="9144000" cy="315450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lvl="3"/>
            <a:r>
              <a:rPr lang="en-US" sz="3600" dirty="0"/>
              <a:t>Small print collection</a:t>
            </a:r>
            <a:r>
              <a:rPr lang="en-US" sz="2550" dirty="0"/>
              <a:t>	</a:t>
            </a:r>
          </a:p>
          <a:p>
            <a:pPr lvl="4"/>
            <a:r>
              <a:rPr lang="en-US" sz="2800" dirty="0"/>
              <a:t>Focus on electronic access and support</a:t>
            </a:r>
          </a:p>
          <a:p>
            <a:pPr marL="0" indent="0">
              <a:buNone/>
            </a:pPr>
            <a:endParaRPr lang="en-US" dirty="0"/>
          </a:p>
          <a:p>
            <a:pPr marL="1371600" lvl="4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Fiat Lux Features</a:t>
            </a:r>
          </a:p>
        </p:txBody>
      </p:sp>
    </p:spTree>
    <p:extLst>
      <p:ext uri="{BB962C8B-B14F-4D97-AF65-F5344CB8AC3E}">
        <p14:creationId xmlns:p14="http://schemas.microsoft.com/office/powerpoint/2010/main" val="318848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800080"/>
      </a:folHlink>
    </a:clrScheme>
    <a:fontScheme name="ori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0B4C6"/>
        </a:solidFill>
        <a:ln>
          <a:solidFill>
            <a:srgbClr val="548AA5"/>
          </a:solidFill>
        </a:ln>
      </a:spPr>
      <a:bodyPr rtlCol="0" anchor="ctr"/>
      <a:lstStyle>
        <a:defPPr algn="ctr">
          <a:defRPr dirty="0" err="1" smtClean="0">
            <a:latin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548AA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Calibri" panose="020F0502020204030204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2014 widescreen</Template>
  <TotalTime>228</TotalTime>
  <Words>347</Words>
  <Application>Microsoft Office PowerPoint</Application>
  <PresentationFormat>On-screen Show (16:10)</PresentationFormat>
  <Paragraphs>79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Trebuchet MS</vt:lpstr>
      <vt:lpstr>Verdana</vt:lpstr>
      <vt:lpstr>Wingdings</vt:lpstr>
      <vt:lpstr>Office Theme</vt:lpstr>
      <vt:lpstr>FIAT LUX: LET THERE BE LIGHT Reimaging the McGill Library for the 21st Century</vt:lpstr>
      <vt:lpstr>PowerPoint Presentation</vt:lpstr>
      <vt:lpstr>PowerPoint Presentation</vt:lpstr>
      <vt:lpstr>PowerPoint Presentation</vt:lpstr>
      <vt:lpstr>PowerPoint Presentation</vt:lpstr>
      <vt:lpstr>Fiat Lux Features</vt:lpstr>
      <vt:lpstr>Fiat Lux Features</vt:lpstr>
      <vt:lpstr>PowerPoint Presentation</vt:lpstr>
      <vt:lpstr>Fiat Lux Features</vt:lpstr>
      <vt:lpstr>PowerPoint Presentation</vt:lpstr>
      <vt:lpstr>Fiat Lux Features</vt:lpstr>
      <vt:lpstr>PowerPoint Presentation</vt:lpstr>
      <vt:lpstr>PowerPoint Presentation</vt:lpstr>
      <vt:lpstr>PowerPoint Presentation</vt:lpstr>
      <vt:lpstr>Fiat Lux Features</vt:lpstr>
      <vt:lpstr>PowerPoint Presentation</vt:lpstr>
      <vt:lpstr>PowerPoint Presentation</vt:lpstr>
      <vt:lpstr>Fiat Lux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Fiat Lux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Merika Ramundo, Ms.</dc:creator>
  <cp:lastModifiedBy>Diane Koen</cp:lastModifiedBy>
  <cp:revision>30</cp:revision>
  <dcterms:created xsi:type="dcterms:W3CDTF">2016-10-14T13:10:46Z</dcterms:created>
  <dcterms:modified xsi:type="dcterms:W3CDTF">2018-03-15T13:57:50Z</dcterms:modified>
</cp:coreProperties>
</file>