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8" r:id="rId3"/>
    <p:sldId id="262" r:id="rId4"/>
    <p:sldId id="268" r:id="rId5"/>
    <p:sldId id="269" r:id="rId6"/>
    <p:sldId id="267" r:id="rId7"/>
    <p:sldId id="271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avvar Tojiboeva" initials="M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BFF2"/>
    <a:srgbClr val="EF4050"/>
    <a:srgbClr val="5BC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0" autoAdjust="0"/>
    <p:restoredTop sz="94660"/>
  </p:normalViewPr>
  <p:slideViewPr>
    <p:cSldViewPr snapToGrid="0">
      <p:cViewPr varScale="1">
        <p:scale>
          <a:sx n="95" d="100"/>
          <a:sy n="95" d="100"/>
        </p:scale>
        <p:origin x="65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52914-B64C-8C4D-A11C-D49E1BE23219}" type="datetimeFigureOut">
              <a:rPr lang="en-US" smtClean="0"/>
              <a:t>3/26/18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77411-631F-0E42-9373-98E6375D7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0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CFA5-C120-4DAD-AB94-1CB93ECBC471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2343-63FC-4632-A454-A10E6266B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4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CFA5-C120-4DAD-AB94-1CB93ECBC471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2343-63FC-4632-A454-A10E6266B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343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CFA5-C120-4DAD-AB94-1CB93ECBC471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2343-63FC-4632-A454-A10E6266B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982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CFA5-C120-4DAD-AB94-1CB93ECBC471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2343-63FC-4632-A454-A10E6266B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94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CFA5-C120-4DAD-AB94-1CB93ECBC471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2343-63FC-4632-A454-A10E6266B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5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CFA5-C120-4DAD-AB94-1CB93ECBC471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2343-63FC-4632-A454-A10E6266B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40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CFA5-C120-4DAD-AB94-1CB93ECBC471}" type="datetimeFigureOut">
              <a:rPr lang="en-US" smtClean="0"/>
              <a:t>3/26/18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2343-63FC-4632-A454-A10E6266B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3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CFA5-C120-4DAD-AB94-1CB93ECBC471}" type="datetimeFigureOut">
              <a:rPr lang="en-US" smtClean="0"/>
              <a:t>3/26/18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2343-63FC-4632-A454-A10E6266B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580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CFA5-C120-4DAD-AB94-1CB93ECBC471}" type="datetimeFigureOut">
              <a:rPr lang="en-US" smtClean="0"/>
              <a:t>3/26/18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2343-63FC-4632-A454-A10E6266B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40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CFA5-C120-4DAD-AB94-1CB93ECBC471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2343-63FC-4632-A454-A10E6266B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96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CFA5-C120-4DAD-AB94-1CB93ECBC471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2343-63FC-4632-A454-A10E6266B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39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0CFA5-C120-4DAD-AB94-1CB93ECBC471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D2343-63FC-4632-A454-A10E6266B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2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BCBF5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0429" y="1854872"/>
            <a:ext cx="9716682" cy="2173928"/>
          </a:xfrm>
        </p:spPr>
        <p:txBody>
          <a:bodyPr>
            <a:noAutofit/>
          </a:bodyPr>
          <a:lstStyle/>
          <a:p>
            <a:r>
              <a:rPr lang="en-US" sz="8800" dirty="0">
                <a:solidFill>
                  <a:schemeClr val="bg1"/>
                </a:solidFill>
                <a:latin typeface="Bebas Neue Bold" panose="020B0606020202050201" pitchFamily="34" charset="0"/>
              </a:rPr>
              <a:t>Report of the President to WINTER 2018 GA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64055" y="3986436"/>
            <a:ext cx="6347678" cy="1279831"/>
          </a:xfrm>
        </p:spPr>
        <p:txBody>
          <a:bodyPr>
            <a:normAutofit fontScale="92500" lnSpcReduction="20000"/>
          </a:bodyPr>
          <a:lstStyle/>
          <a:p>
            <a:r>
              <a:rPr lang="en-US" sz="5400" dirty="0" err="1">
                <a:solidFill>
                  <a:schemeClr val="bg1"/>
                </a:solidFill>
                <a:latin typeface="Source Sans Pro Light" panose="020B0403030403020204" pitchFamily="34" charset="0"/>
              </a:rPr>
              <a:t>Muna</a:t>
            </a:r>
            <a:r>
              <a:rPr lang="en-US" sz="5400" dirty="0">
                <a:solidFill>
                  <a:schemeClr val="bg1"/>
                </a:solidFill>
                <a:latin typeface="Source Sans Pro Light" panose="020B0403030403020204" pitchFamily="34" charset="0"/>
              </a:rPr>
              <a:t> Tojiboeva President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5239" y="391934"/>
            <a:ext cx="1326998" cy="1326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260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BF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304" y="201857"/>
            <a:ext cx="8935671" cy="994172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Bebas Neue"/>
                <a:cs typeface="Bebas Neue"/>
              </a:rPr>
              <a:t>What Does the President Do?</a:t>
            </a:r>
          </a:p>
        </p:txBody>
      </p:sp>
      <p:pic>
        <p:nvPicPr>
          <p:cNvPr id="5" name="Picture 4" descr="SSMU-Government-Structure-2016-09-0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519" y="1196029"/>
            <a:ext cx="3942948" cy="52154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2666" y="1619362"/>
            <a:ext cx="6858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PRESIDENT. </a:t>
            </a:r>
            <a:r>
              <a:rPr lang="en-US" sz="2000" dirty="0">
                <a:solidFill>
                  <a:schemeClr val="bg1"/>
                </a:solidFill>
              </a:rPr>
              <a:t>The President shall exercise the following powers and perform the following duties: to be the chief officer and chief spokesperson of the Society; to ensure the long- term integrity of the Society; to enforce the Constitution and Internal Regulations of the Society and ensure the maintenance of the governance documents; to chair and coordinate the activities of the Executive Committee; to manage the Society's human resources; to call meetings of and set the agenda for the Legislative Council and the Board of Directors; to manage relations between the Society and the administration of McGill University; and to represent the Members on the University Senate and Board of Governors. </a:t>
            </a:r>
          </a:p>
          <a:p>
            <a:r>
              <a:rPr lang="en-US" sz="2000" dirty="0">
                <a:solidFill>
                  <a:schemeClr val="bg1"/>
                </a:solidFill>
              </a:rPr>
              <a:t>			Section 10.11 of the Constitution </a:t>
            </a:r>
          </a:p>
        </p:txBody>
      </p:sp>
    </p:spTree>
    <p:extLst>
      <p:ext uri="{BB962C8B-B14F-4D97-AF65-F5344CB8AC3E}">
        <p14:creationId xmlns:p14="http://schemas.microsoft.com/office/powerpoint/2010/main" val="684646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462124"/>
            <a:ext cx="12192000" cy="1395876"/>
          </a:xfrm>
          <a:prstGeom prst="rect">
            <a:avLst/>
          </a:prstGeom>
          <a:solidFill>
            <a:srgbClr val="5BCBF5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2223" y="304861"/>
            <a:ext cx="9066275" cy="994172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EF4050"/>
                </a:solidFill>
                <a:latin typeface="Source Sans Pro" panose="020B0503030403020204" pitchFamily="34" charset="0"/>
              </a:rPr>
              <a:t>Board of Governors </a:t>
            </a:r>
            <a:endParaRPr lang="en-US" sz="5400" b="1" dirty="0">
              <a:solidFill>
                <a:srgbClr val="EF4050"/>
              </a:solidFill>
              <a:latin typeface="Source Sans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2223" y="5852761"/>
            <a:ext cx="83266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spc="38" dirty="0">
                <a:solidFill>
                  <a:schemeClr val="bg1"/>
                </a:solidFill>
                <a:latin typeface="Source Sans Pro" panose="020B0503030403020204" pitchFamily="34" charset="0"/>
              </a:rPr>
              <a:t>Students’ Society of McGill University</a:t>
            </a:r>
          </a:p>
          <a:p>
            <a:r>
              <a:rPr lang="en-US" sz="1500" spc="38" dirty="0">
                <a:solidFill>
                  <a:schemeClr val="bg1"/>
                </a:solidFill>
                <a:latin typeface="Source Sans Pro" panose="020B0503030403020204" pitchFamily="34" charset="0"/>
              </a:rPr>
              <a:t>3600 McTavish Street, Suite 1200, Montréal, Québec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736" y="5665578"/>
            <a:ext cx="988968" cy="988968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180077"/>
            <a:ext cx="10515600" cy="4877930"/>
          </a:xfrm>
        </p:spPr>
        <p:txBody>
          <a:bodyPr/>
          <a:lstStyle/>
          <a:p>
            <a:r>
              <a:rPr lang="en-US" b="1" spc="38" dirty="0">
                <a:latin typeface="Source Sans Pro Light" panose="020B0403030403020204" pitchFamily="34" charset="0"/>
              </a:rPr>
              <a:t>I participate in Board of Governors meetings (committee, main </a:t>
            </a:r>
            <a:r>
              <a:rPr lang="en-US" b="1" spc="38" dirty="0" err="1">
                <a:latin typeface="Source Sans Pro Light" panose="020B0403030403020204" pitchFamily="34" charset="0"/>
              </a:rPr>
              <a:t>BoG</a:t>
            </a:r>
            <a:r>
              <a:rPr lang="en-US" b="1" spc="38" dirty="0">
                <a:latin typeface="Source Sans Pro Light" panose="020B0403030403020204" pitchFamily="34" charset="0"/>
              </a:rPr>
              <a:t>, or retreat meetings). </a:t>
            </a:r>
          </a:p>
          <a:p>
            <a:r>
              <a:rPr lang="en-US" b="1" spc="38" dirty="0">
                <a:latin typeface="Source Sans Pro Light" panose="020B0403030403020204" pitchFamily="34" charset="0"/>
              </a:rPr>
              <a:t>I sit on two </a:t>
            </a:r>
            <a:r>
              <a:rPr lang="en-US" b="1" spc="38" dirty="0" err="1">
                <a:latin typeface="Source Sans Pro Light" panose="020B0403030403020204" pitchFamily="34" charset="0"/>
              </a:rPr>
              <a:t>BoG</a:t>
            </a:r>
            <a:r>
              <a:rPr lang="en-US" b="1" spc="38" dirty="0">
                <a:latin typeface="Source Sans Pro Light" panose="020B0403030403020204" pitchFamily="34" charset="0"/>
              </a:rPr>
              <a:t> committees: </a:t>
            </a:r>
          </a:p>
          <a:p>
            <a:pPr lvl="1"/>
            <a:r>
              <a:rPr lang="en-US" b="1" spc="38" dirty="0">
                <a:latin typeface="Source Sans Pro Light" panose="020B0403030403020204" pitchFamily="34" charset="0"/>
              </a:rPr>
              <a:t>The Executive Committee </a:t>
            </a:r>
          </a:p>
          <a:p>
            <a:pPr lvl="1"/>
            <a:r>
              <a:rPr lang="en-US" b="1" spc="38" dirty="0">
                <a:latin typeface="Source Sans Pro Light" panose="020B0403030403020204" pitchFamily="34" charset="0"/>
              </a:rPr>
              <a:t>The Nominating, Governance, and Ethics Committee </a:t>
            </a:r>
          </a:p>
          <a:p>
            <a:r>
              <a:rPr lang="en-US" b="1" spc="38" dirty="0">
                <a:latin typeface="Source Sans Pro Light" panose="020B0403030403020204" pitchFamily="34" charset="0"/>
              </a:rPr>
              <a:t>I work with MCC to come up with Board Reform proposals. </a:t>
            </a:r>
          </a:p>
          <a:p>
            <a:r>
              <a:rPr lang="en-US" b="1" spc="38" dirty="0">
                <a:latin typeface="Source Sans Pro Light" panose="020B0403030403020204" pitchFamily="34" charset="0"/>
              </a:rPr>
              <a:t>I started the pre-Board of Governors meetings to ensure that more people can participate in the document review process and to ensure that the undergraduate voices are successfully represented. </a:t>
            </a:r>
          </a:p>
        </p:txBody>
      </p:sp>
    </p:spTree>
    <p:extLst>
      <p:ext uri="{BB962C8B-B14F-4D97-AF65-F5344CB8AC3E}">
        <p14:creationId xmlns:p14="http://schemas.microsoft.com/office/powerpoint/2010/main" val="2352532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462124"/>
            <a:ext cx="12192000" cy="1395876"/>
          </a:xfrm>
          <a:prstGeom prst="rect">
            <a:avLst/>
          </a:prstGeom>
          <a:solidFill>
            <a:srgbClr val="5BCBF5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2223" y="304861"/>
            <a:ext cx="9066275" cy="994172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EF4050"/>
                </a:solidFill>
                <a:latin typeface="Source Sans Pro" panose="020B0503030403020204" pitchFamily="34" charset="0"/>
              </a:rPr>
              <a:t>Senate </a:t>
            </a:r>
            <a:endParaRPr lang="en-US" sz="5400" b="1" dirty="0">
              <a:solidFill>
                <a:srgbClr val="EF4050"/>
              </a:solidFill>
              <a:latin typeface="Source Sans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" y="1033850"/>
            <a:ext cx="10312400" cy="4818911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400" dirty="0">
                <a:latin typeface="Source Sans Pro" charset="0"/>
                <a:ea typeface="Source Sans Pro" charset="0"/>
                <a:cs typeface="Source Sans Pro" charset="0"/>
              </a:rPr>
              <a:t> I attend Senate Caucus meetings, held each Monday at 6:30PM (SSMU Boardroom). </a:t>
            </a:r>
          </a:p>
          <a:p>
            <a:pPr lvl="0"/>
            <a:r>
              <a:rPr lang="en-US" sz="2400" dirty="0">
                <a:latin typeface="Source Sans Pro" charset="0"/>
                <a:ea typeface="Source Sans Pro" charset="0"/>
                <a:cs typeface="Source Sans Pro" charset="0"/>
              </a:rPr>
              <a:t>Attend the MAUT Pre-Senate Lunches, which is a space for various university staff, professors, and student representatives to discuss the Senate documents ahead of the Senate meeting. </a:t>
            </a:r>
          </a:p>
          <a:p>
            <a:pPr lvl="0"/>
            <a:r>
              <a:rPr lang="en-US" sz="2400" dirty="0">
                <a:latin typeface="Source Sans Pro" charset="0"/>
                <a:ea typeface="Source Sans Pro" charset="0"/>
                <a:cs typeface="Source Sans Pro" charset="0"/>
              </a:rPr>
              <a:t>I attend all McGill Senate meetings. </a:t>
            </a:r>
          </a:p>
          <a:p>
            <a:pPr lvl="0"/>
            <a:r>
              <a:rPr lang="en-US" sz="2400" dirty="0">
                <a:latin typeface="Source Sans Pro" charset="0"/>
                <a:ea typeface="Source Sans Pro" charset="0"/>
                <a:cs typeface="Source Sans Pro" charset="0"/>
              </a:rPr>
              <a:t>I will be attending the next Senate meeting this upcoming Wednesday (March 28th, 2018). </a:t>
            </a:r>
          </a:p>
          <a:p>
            <a:pPr lvl="0"/>
            <a:r>
              <a:rPr lang="en-US" sz="2400" dirty="0">
                <a:latin typeface="Source Sans Pro" charset="0"/>
                <a:ea typeface="Source Sans Pro" charset="0"/>
                <a:cs typeface="Source Sans Pro" charset="0"/>
              </a:rPr>
              <a:t>At Senate Caucus before the next Board of Governors meeting, I will be presenting a short report prior to the </a:t>
            </a:r>
            <a:r>
              <a:rPr lang="en-US" sz="2400" dirty="0" err="1">
                <a:latin typeface="Source Sans Pro" charset="0"/>
                <a:ea typeface="Source Sans Pro" charset="0"/>
                <a:cs typeface="Source Sans Pro" charset="0"/>
              </a:rPr>
              <a:t>BoG</a:t>
            </a:r>
            <a:r>
              <a:rPr lang="en-US" sz="2400" dirty="0">
                <a:latin typeface="Source Sans Pro" charset="0"/>
                <a:ea typeface="Source Sans Pro" charset="0"/>
                <a:cs typeface="Source Sans Pro" charset="0"/>
              </a:rPr>
              <a:t> meeting to consult Senators. </a:t>
            </a:r>
          </a:p>
          <a:p>
            <a:pPr lvl="0"/>
            <a:r>
              <a:rPr lang="en-US" sz="2400" dirty="0">
                <a:latin typeface="Source Sans Pro" charset="0"/>
                <a:ea typeface="Source Sans Pro" charset="0"/>
                <a:cs typeface="Source Sans Pro" charset="0"/>
              </a:rPr>
              <a:t>After each </a:t>
            </a:r>
            <a:r>
              <a:rPr lang="en-US" sz="2400" dirty="0" err="1">
                <a:latin typeface="Source Sans Pro" charset="0"/>
                <a:ea typeface="Source Sans Pro" charset="0"/>
                <a:cs typeface="Source Sans Pro" charset="0"/>
              </a:rPr>
              <a:t>BoG</a:t>
            </a:r>
            <a:r>
              <a:rPr lang="en-US" sz="2400" dirty="0">
                <a:latin typeface="Source Sans Pro" charset="0"/>
                <a:ea typeface="Source Sans Pro" charset="0"/>
                <a:cs typeface="Source Sans Pro" charset="0"/>
              </a:rPr>
              <a:t> meeting, I plan on distributing my notes from the Board of Governors meeting so enable SSMU Representatives to discuss any points of interest at the Faculty Council level. </a:t>
            </a:r>
          </a:p>
          <a:p>
            <a:pPr>
              <a:spcAft>
                <a:spcPts val="900"/>
              </a:spcAft>
            </a:pPr>
            <a:endParaRPr lang="en-US" sz="2200" spc="38" dirty="0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2223" y="5852761"/>
            <a:ext cx="83266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spc="38" dirty="0">
                <a:solidFill>
                  <a:schemeClr val="bg1"/>
                </a:solidFill>
                <a:latin typeface="Source Sans Pro" panose="020B0503030403020204" pitchFamily="34" charset="0"/>
              </a:rPr>
              <a:t>Students’ Society of McGill University</a:t>
            </a:r>
          </a:p>
          <a:p>
            <a:r>
              <a:rPr lang="en-US" sz="1500" spc="38" dirty="0">
                <a:solidFill>
                  <a:schemeClr val="bg1"/>
                </a:solidFill>
                <a:latin typeface="Source Sans Pro" panose="020B0503030403020204" pitchFamily="34" charset="0"/>
              </a:rPr>
              <a:t>3600 McTavish Street, Suite 1200, Montréal, Québec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736" y="5665578"/>
            <a:ext cx="988968" cy="98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629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462124"/>
            <a:ext cx="12192000" cy="1395876"/>
          </a:xfrm>
          <a:prstGeom prst="rect">
            <a:avLst/>
          </a:prstGeom>
          <a:solidFill>
            <a:srgbClr val="5BCBF5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2223" y="304861"/>
            <a:ext cx="9066275" cy="994172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EF4050"/>
                </a:solidFill>
                <a:latin typeface="Source Sans Pro" panose="020B0503030403020204" pitchFamily="34" charset="0"/>
              </a:rPr>
              <a:t>University Relations </a:t>
            </a:r>
            <a:endParaRPr lang="en-US" sz="5400" b="1" dirty="0">
              <a:solidFill>
                <a:srgbClr val="EF4050"/>
              </a:solidFill>
              <a:latin typeface="Source Sans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032" y="1415139"/>
            <a:ext cx="8884242" cy="4437622"/>
          </a:xfrm>
        </p:spPr>
        <p:txBody>
          <a:bodyPr>
            <a:normAutofit/>
          </a:bodyPr>
          <a:lstStyle/>
          <a:p>
            <a:pPr lvl="1">
              <a:spcAft>
                <a:spcPts val="900"/>
              </a:spcAft>
            </a:pPr>
            <a:r>
              <a:rPr lang="en-US" sz="2200" b="1" spc="38" dirty="0">
                <a:latin typeface="Source Sans Pro Light" panose="020B0403030403020204" pitchFamily="34" charset="0"/>
              </a:rPr>
              <a:t>Organized a Student-Board of Governors Open Forum </a:t>
            </a:r>
          </a:p>
          <a:p>
            <a:pPr lvl="1">
              <a:spcAft>
                <a:spcPts val="900"/>
              </a:spcAft>
            </a:pPr>
            <a:r>
              <a:rPr lang="en-US" sz="2200" b="1" spc="38" dirty="0">
                <a:latin typeface="Source Sans Pro Light" panose="020B0403030403020204" pitchFamily="34" charset="0"/>
              </a:rPr>
              <a:t>Currently negotiating the McGill-SSMU Memorandum of Agreement </a:t>
            </a:r>
          </a:p>
          <a:p>
            <a:pPr lvl="1">
              <a:spcAft>
                <a:spcPts val="900"/>
              </a:spcAft>
            </a:pPr>
            <a:r>
              <a:rPr lang="en-US" sz="2200" b="1" spc="38" dirty="0">
                <a:latin typeface="Source Sans Pro Light" panose="020B0403030403020204" pitchFamily="34" charset="0"/>
              </a:rPr>
              <a:t>Re-established a relationship of mutual trust and respect between the SSMU and members of the McGill Administration </a:t>
            </a:r>
          </a:p>
          <a:p>
            <a:pPr lvl="1">
              <a:spcAft>
                <a:spcPts val="900"/>
              </a:spcAft>
            </a:pPr>
            <a:r>
              <a:rPr lang="en-US" sz="2200" b="1" spc="38" dirty="0">
                <a:latin typeface="Source Sans Pro Light" panose="020B0403030403020204" pitchFamily="34" charset="0"/>
              </a:rPr>
              <a:t>Re-established SSMU’s presence on certain committees and began sitting on new university level committees (on which SSMU previously was not represented, </a:t>
            </a:r>
            <a:r>
              <a:rPr lang="en-US" sz="2200" b="1" i="1" spc="38" dirty="0">
                <a:latin typeface="Source Sans Pro Light" panose="020B0403030403020204" pitchFamily="34" charset="0"/>
              </a:rPr>
              <a:t>please see President’s report from Fall 2017 for a list of ALL the new committees</a:t>
            </a:r>
            <a:r>
              <a:rPr lang="en-US" sz="2200" b="1" spc="38" dirty="0">
                <a:latin typeface="Source Sans Pro Light" panose="020B0403030403020204" pitchFamily="34" charset="0"/>
              </a:rPr>
              <a:t>).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72223" y="5852761"/>
            <a:ext cx="83266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spc="38" dirty="0">
                <a:solidFill>
                  <a:schemeClr val="bg1"/>
                </a:solidFill>
                <a:latin typeface="Source Sans Pro" panose="020B0503030403020204" pitchFamily="34" charset="0"/>
              </a:rPr>
              <a:t>Students’ Society of McGill University</a:t>
            </a:r>
          </a:p>
          <a:p>
            <a:r>
              <a:rPr lang="en-US" sz="1500" spc="38" dirty="0">
                <a:solidFill>
                  <a:schemeClr val="bg1"/>
                </a:solidFill>
                <a:latin typeface="Source Sans Pro" panose="020B0503030403020204" pitchFamily="34" charset="0"/>
              </a:rPr>
              <a:t>3600 McTavish Street, Suite 1200, Montréal, Québec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736" y="5665578"/>
            <a:ext cx="988968" cy="98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843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462124"/>
            <a:ext cx="12192000" cy="1395876"/>
          </a:xfrm>
          <a:prstGeom prst="rect">
            <a:avLst/>
          </a:prstGeom>
          <a:solidFill>
            <a:srgbClr val="5BCBF5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2223" y="368397"/>
            <a:ext cx="7634107" cy="994172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EF4050"/>
                </a:solidFill>
                <a:latin typeface="Source Sans Pro" panose="020B0503030403020204" pitchFamily="34" charset="0"/>
              </a:rPr>
              <a:t>Projects </a:t>
            </a:r>
            <a:endParaRPr lang="en-US" sz="5400" b="1" dirty="0">
              <a:solidFill>
                <a:srgbClr val="EF4050"/>
              </a:solidFill>
              <a:latin typeface="Source Sans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2223" y="1362569"/>
            <a:ext cx="9475913" cy="4001896"/>
          </a:xfrm>
        </p:spPr>
        <p:txBody>
          <a:bodyPr>
            <a:noAutofit/>
          </a:bodyPr>
          <a:lstStyle/>
          <a:p>
            <a:pPr>
              <a:spcAft>
                <a:spcPts val="900"/>
              </a:spcAft>
            </a:pPr>
            <a:r>
              <a:rPr lang="en-US" sz="2400" b="1" spc="38" dirty="0">
                <a:latin typeface="Source Sans Pro Light" panose="020B0403030403020204" pitchFamily="34" charset="0"/>
              </a:rPr>
              <a:t>Francophone Affairs </a:t>
            </a:r>
          </a:p>
          <a:p>
            <a:pPr>
              <a:spcAft>
                <a:spcPts val="900"/>
              </a:spcAft>
            </a:pPr>
            <a:r>
              <a:rPr lang="en-US" sz="2400" b="1" spc="38" dirty="0">
                <a:latin typeface="Source Sans Pro Light" panose="020B0403030403020204" pitchFamily="34" charset="0"/>
              </a:rPr>
              <a:t>International Students’ Affairs </a:t>
            </a:r>
          </a:p>
          <a:p>
            <a:pPr>
              <a:spcAft>
                <a:spcPts val="900"/>
              </a:spcAft>
            </a:pPr>
            <a:r>
              <a:rPr lang="en-US" sz="2400" b="1" spc="38" dirty="0">
                <a:latin typeface="Source Sans Pro Light" panose="020B0403030403020204" pitchFamily="34" charset="0"/>
              </a:rPr>
              <a:t>Standardization of documents </a:t>
            </a:r>
          </a:p>
          <a:p>
            <a:pPr lvl="1">
              <a:spcAft>
                <a:spcPts val="900"/>
              </a:spcAft>
            </a:pPr>
            <a:r>
              <a:rPr lang="en-US" b="1" spc="38" dirty="0">
                <a:latin typeface="Source Sans Pro Light" panose="020B0403030403020204" pitchFamily="34" charset="0"/>
              </a:rPr>
              <a:t>Elections timelines and procedures </a:t>
            </a:r>
          </a:p>
          <a:p>
            <a:pPr>
              <a:spcAft>
                <a:spcPts val="900"/>
              </a:spcAft>
            </a:pPr>
            <a:r>
              <a:rPr lang="en-US" b="1" spc="38" dirty="0">
                <a:latin typeface="Source Sans Pro Light" panose="020B0403030403020204" pitchFamily="34" charset="0"/>
              </a:rPr>
              <a:t>Institutional memory for student-staff </a:t>
            </a:r>
          </a:p>
          <a:p>
            <a:pPr lvl="2">
              <a:spcAft>
                <a:spcPts val="900"/>
              </a:spcAft>
            </a:pPr>
            <a:r>
              <a:rPr lang="en-US" sz="2400" b="1" spc="38" dirty="0">
                <a:latin typeface="Source Sans Pro Light" panose="020B0403030403020204" pitchFamily="34" charset="0"/>
              </a:rPr>
              <a:t>Handbook for incoming student-staff </a:t>
            </a:r>
          </a:p>
          <a:p>
            <a:pPr lvl="2">
              <a:spcAft>
                <a:spcPts val="900"/>
              </a:spcAft>
            </a:pPr>
            <a:r>
              <a:rPr lang="en-US" sz="2400" b="1" spc="38" dirty="0" err="1">
                <a:latin typeface="Source Sans Pro Light" panose="020B0403030403020204" pitchFamily="34" charset="0"/>
              </a:rPr>
              <a:t>Workplans</a:t>
            </a:r>
            <a:r>
              <a:rPr lang="en-US" sz="2400" b="1" spc="38" dirty="0">
                <a:latin typeface="Source Sans Pro Light" panose="020B0403030403020204" pitchFamily="34" charset="0"/>
              </a:rPr>
              <a:t> </a:t>
            </a:r>
          </a:p>
          <a:p>
            <a:pPr>
              <a:spcAft>
                <a:spcPts val="900"/>
              </a:spcAft>
            </a:pPr>
            <a:endParaRPr lang="en-US" sz="3200" b="1" spc="38" dirty="0">
              <a:latin typeface="Source Sans Pro Light" panose="020B0403030403020204" pitchFamily="34" charset="0"/>
            </a:endParaRPr>
          </a:p>
          <a:p>
            <a:pPr>
              <a:spcAft>
                <a:spcPts val="900"/>
              </a:spcAft>
            </a:pPr>
            <a:endParaRPr lang="en-US" sz="2400" b="1" spc="38" dirty="0">
              <a:latin typeface="Source Sans Pro Light" panose="020B0403030403020204" pitchFamily="34" charset="0"/>
            </a:endParaRPr>
          </a:p>
          <a:p>
            <a:pPr lvl="1">
              <a:spcAft>
                <a:spcPts val="900"/>
              </a:spcAft>
            </a:pPr>
            <a:endParaRPr lang="en-US" b="1" spc="38" dirty="0">
              <a:latin typeface="Source Sans Pro Light" panose="020B04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2223" y="5852761"/>
            <a:ext cx="83266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spc="38" dirty="0">
                <a:solidFill>
                  <a:schemeClr val="bg1"/>
                </a:solidFill>
                <a:latin typeface="Source Sans Pro" panose="020B0503030403020204" pitchFamily="34" charset="0"/>
              </a:rPr>
              <a:t>Students’ Society of McGill University</a:t>
            </a:r>
          </a:p>
          <a:p>
            <a:r>
              <a:rPr lang="en-US" sz="1500" spc="38" dirty="0">
                <a:solidFill>
                  <a:schemeClr val="bg1"/>
                </a:solidFill>
                <a:latin typeface="Source Sans Pro" panose="020B0503030403020204" pitchFamily="34" charset="0"/>
              </a:rPr>
              <a:t>3600 McTavish Street, Suite 1200, Montréal, Québec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736" y="5665578"/>
            <a:ext cx="988968" cy="98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436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462124"/>
            <a:ext cx="12192000" cy="1395876"/>
          </a:xfrm>
          <a:prstGeom prst="rect">
            <a:avLst/>
          </a:prstGeom>
          <a:solidFill>
            <a:srgbClr val="5BCBF5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2223" y="368397"/>
            <a:ext cx="7634107" cy="994172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EF4050"/>
                </a:solidFill>
                <a:latin typeface="Source Sans Pro" panose="020B0503030403020204" pitchFamily="34" charset="0"/>
              </a:rPr>
              <a:t>Projects </a:t>
            </a:r>
            <a:endParaRPr lang="en-US" sz="5400" b="1" dirty="0">
              <a:solidFill>
                <a:srgbClr val="EF4050"/>
              </a:solidFill>
              <a:latin typeface="Source Sans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9704" y="1264910"/>
            <a:ext cx="9475913" cy="4001896"/>
          </a:xfrm>
        </p:spPr>
        <p:txBody>
          <a:bodyPr>
            <a:noAutofit/>
          </a:bodyPr>
          <a:lstStyle/>
          <a:p>
            <a:pPr>
              <a:spcAft>
                <a:spcPts val="900"/>
              </a:spcAft>
            </a:pPr>
            <a:r>
              <a:rPr lang="en-US" spc="38" dirty="0" err="1">
                <a:latin typeface="Source Sans Pro" panose="020B0503030403020204" pitchFamily="34" charset="77"/>
              </a:rPr>
              <a:t>Spinyt</a:t>
            </a:r>
            <a:r>
              <a:rPr lang="en-US" spc="38" dirty="0">
                <a:latin typeface="Source Sans Pro" panose="020B0503030403020204" pitchFamily="34" charset="77"/>
              </a:rPr>
              <a:t> – SSMU Eats App</a:t>
            </a:r>
          </a:p>
          <a:p>
            <a:pPr>
              <a:spcAft>
                <a:spcPts val="900"/>
              </a:spcAft>
            </a:pPr>
            <a:r>
              <a:rPr lang="en-US" spc="38" dirty="0">
                <a:latin typeface="Source Sans Pro" panose="020B0503030403020204" pitchFamily="34" charset="77"/>
              </a:rPr>
              <a:t>Various MOAs: ECOLE and NUS MOAs with SSMU </a:t>
            </a:r>
          </a:p>
          <a:p>
            <a:pPr>
              <a:spcAft>
                <a:spcPts val="900"/>
              </a:spcAft>
            </a:pPr>
            <a:r>
              <a:rPr lang="en-US" spc="38" dirty="0">
                <a:latin typeface="Source Sans Pro" panose="020B0503030403020204" pitchFamily="34" charset="77"/>
              </a:rPr>
              <a:t>Menstrual Hygiene Products </a:t>
            </a:r>
          </a:p>
          <a:p>
            <a:pPr>
              <a:spcAft>
                <a:spcPts val="900"/>
              </a:spcAft>
            </a:pPr>
            <a:r>
              <a:rPr lang="en-US" spc="38" dirty="0">
                <a:latin typeface="Source Sans Pro" panose="020B0503030403020204" pitchFamily="34" charset="77"/>
              </a:rPr>
              <a:t>Judicial Board Internal Rules of Procedure </a:t>
            </a:r>
          </a:p>
          <a:p>
            <a:pPr>
              <a:spcAft>
                <a:spcPts val="900"/>
              </a:spcAft>
            </a:pPr>
            <a:r>
              <a:rPr lang="en-US" spc="38" dirty="0">
                <a:latin typeface="Source Sans Pro" panose="020B0503030403020204" pitchFamily="34" charset="77"/>
              </a:rPr>
              <a:t>Board of Directors training and institutional memory </a:t>
            </a:r>
          </a:p>
          <a:p>
            <a:pPr>
              <a:spcAft>
                <a:spcPts val="900"/>
              </a:spcAft>
            </a:pPr>
            <a:r>
              <a:rPr lang="en-US" spc="38" dirty="0">
                <a:latin typeface="Source Sans Pro" panose="020B0503030403020204" pitchFamily="34" charset="77"/>
              </a:rPr>
              <a:t>Bike Facility </a:t>
            </a:r>
          </a:p>
          <a:p>
            <a:pPr>
              <a:spcAft>
                <a:spcPts val="900"/>
              </a:spcAft>
            </a:pPr>
            <a:r>
              <a:rPr lang="en-US" spc="38" dirty="0">
                <a:latin typeface="Source Sans Pro" panose="020B0503030403020204" pitchFamily="34" charset="77"/>
              </a:rPr>
              <a:t>Vending Machines at the SSMU post building closure </a:t>
            </a:r>
            <a:endParaRPr lang="en-US" dirty="0">
              <a:latin typeface="Source Sans Pro" panose="020B0503030403020204" pitchFamily="34" charset="77"/>
            </a:endParaRPr>
          </a:p>
          <a:p>
            <a:pPr lvl="1">
              <a:spcAft>
                <a:spcPts val="900"/>
              </a:spcAft>
            </a:pPr>
            <a:endParaRPr lang="en-US" spc="38" dirty="0">
              <a:latin typeface="Source Sans Pro" panose="020B0503030403020204" pitchFamily="34" charset="7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2223" y="5852761"/>
            <a:ext cx="83266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spc="38" dirty="0">
                <a:solidFill>
                  <a:schemeClr val="bg1"/>
                </a:solidFill>
                <a:latin typeface="Source Sans Pro" panose="020B0503030403020204" pitchFamily="34" charset="0"/>
              </a:rPr>
              <a:t>Students’ Society of McGill University</a:t>
            </a:r>
          </a:p>
          <a:p>
            <a:r>
              <a:rPr lang="en-US" sz="1500" spc="38" dirty="0">
                <a:solidFill>
                  <a:schemeClr val="bg1"/>
                </a:solidFill>
                <a:latin typeface="Source Sans Pro" panose="020B0503030403020204" pitchFamily="34" charset="0"/>
              </a:rPr>
              <a:t>3600 McTavish Street, Suite 1200, Montréal, Québec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736" y="5665578"/>
            <a:ext cx="988968" cy="98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409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462124"/>
            <a:ext cx="12192000" cy="1395876"/>
          </a:xfrm>
          <a:prstGeom prst="rect">
            <a:avLst/>
          </a:prstGeom>
          <a:solidFill>
            <a:srgbClr val="5BCBF5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5035" y="1182168"/>
            <a:ext cx="6008499" cy="1138420"/>
          </a:xfrm>
        </p:spPr>
        <p:txBody>
          <a:bodyPr>
            <a:noAutofit/>
          </a:bodyPr>
          <a:lstStyle/>
          <a:p>
            <a:r>
              <a:rPr lang="en-US" sz="8000" b="1" dirty="0">
                <a:solidFill>
                  <a:srgbClr val="EF4050"/>
                </a:solidFill>
                <a:latin typeface="Bebas Neue"/>
                <a:cs typeface="Bebas Neue"/>
              </a:rPr>
              <a:t>Questions?</a:t>
            </a:r>
            <a:endParaRPr lang="en-US" sz="7200" b="1" dirty="0">
              <a:solidFill>
                <a:srgbClr val="EF4050"/>
              </a:solidFill>
              <a:latin typeface="Bebas Neue"/>
              <a:cs typeface="Bebas Ne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4638" y="2461904"/>
            <a:ext cx="8138896" cy="3062358"/>
          </a:xfrm>
        </p:spPr>
        <p:txBody>
          <a:bodyPr>
            <a:normAutofit/>
          </a:bodyPr>
          <a:lstStyle/>
          <a:p>
            <a:pPr marL="457200" lvl="1" indent="0" algn="ctr">
              <a:spcAft>
                <a:spcPts val="900"/>
              </a:spcAft>
              <a:buNone/>
            </a:pPr>
            <a:r>
              <a:rPr lang="en-US" sz="2200" b="1" spc="38" dirty="0">
                <a:latin typeface="Source Sans Pro Light" panose="020B0403030403020204" pitchFamily="34" charset="0"/>
              </a:rPr>
              <a:t>514-398-6801 </a:t>
            </a:r>
          </a:p>
          <a:p>
            <a:pPr marL="457200" lvl="1" indent="0" algn="ctr">
              <a:spcAft>
                <a:spcPts val="900"/>
              </a:spcAft>
              <a:buNone/>
            </a:pPr>
            <a:r>
              <a:rPr lang="en-US" sz="2200" b="1" spc="38" dirty="0" err="1">
                <a:latin typeface="Source Sans Pro Light" panose="020B0403030403020204" pitchFamily="34" charset="0"/>
              </a:rPr>
              <a:t>president@ssmu.ca</a:t>
            </a:r>
            <a:endParaRPr lang="en-US" sz="2200" b="1" spc="38" dirty="0">
              <a:latin typeface="Source Sans Pro Light" panose="020B0403030403020204" pitchFamily="34" charset="0"/>
            </a:endParaRPr>
          </a:p>
          <a:p>
            <a:pPr marL="457200" lvl="1" indent="0" algn="ctr">
              <a:spcAft>
                <a:spcPts val="900"/>
              </a:spcAft>
              <a:buNone/>
            </a:pPr>
            <a:r>
              <a:rPr lang="en-US" sz="2200" b="1" spc="38" dirty="0">
                <a:latin typeface="Source Sans Pro Light" panose="020B0403030403020204" pitchFamily="34" charset="0"/>
              </a:rPr>
              <a:t> Office Hours: </a:t>
            </a:r>
          </a:p>
          <a:p>
            <a:pPr marL="457200" lvl="1" indent="0" algn="ctr">
              <a:spcAft>
                <a:spcPts val="900"/>
              </a:spcAft>
              <a:buNone/>
            </a:pPr>
            <a:r>
              <a:rPr lang="en-US" sz="2200" b="1" spc="38" dirty="0">
                <a:latin typeface="Source Sans Pro Light" panose="020B0403030403020204" pitchFamily="34" charset="0"/>
              </a:rPr>
              <a:t>Most days of the week, for at least 1 hour. </a:t>
            </a:r>
          </a:p>
          <a:p>
            <a:pPr marL="457200" lvl="1" indent="0" algn="ctr">
              <a:spcAft>
                <a:spcPts val="900"/>
              </a:spcAft>
              <a:buNone/>
            </a:pPr>
            <a:r>
              <a:rPr lang="en-US" sz="2200" b="1" spc="38" dirty="0">
                <a:latin typeface="Source Sans Pro Light" panose="020B0403030403020204" pitchFamily="34" charset="0"/>
              </a:rPr>
              <a:t>Please see website for the most up to date office hours (vary by date). </a:t>
            </a:r>
          </a:p>
          <a:p>
            <a:pPr marL="457200" lvl="1" indent="0" algn="ctr">
              <a:spcAft>
                <a:spcPts val="900"/>
              </a:spcAft>
              <a:buNone/>
            </a:pPr>
            <a:endParaRPr lang="en-US" sz="2200" b="1" spc="38" dirty="0">
              <a:latin typeface="Source Sans Pro Light" panose="020B04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2223" y="5852761"/>
            <a:ext cx="83266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spc="38" dirty="0">
                <a:solidFill>
                  <a:schemeClr val="bg1"/>
                </a:solidFill>
                <a:latin typeface="Source Sans Pro" panose="020B0503030403020204" pitchFamily="34" charset="0"/>
              </a:rPr>
              <a:t>Students’ Society of McGill University</a:t>
            </a:r>
          </a:p>
          <a:p>
            <a:r>
              <a:rPr lang="en-US" sz="1500" spc="38" dirty="0">
                <a:solidFill>
                  <a:schemeClr val="bg1"/>
                </a:solidFill>
                <a:latin typeface="Source Sans Pro" panose="020B0503030403020204" pitchFamily="34" charset="0"/>
              </a:rPr>
              <a:t>3600 McTavish Street, Suite 1200, Montréal, Québec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736" y="5665578"/>
            <a:ext cx="988968" cy="98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687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646</TotalTime>
  <Words>620</Words>
  <Application>Microsoft Macintosh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Bebas Neue</vt:lpstr>
      <vt:lpstr>Bebas Neue Bold</vt:lpstr>
      <vt:lpstr>Calibri</vt:lpstr>
      <vt:lpstr>Calibri Light</vt:lpstr>
      <vt:lpstr>Source Sans Pro</vt:lpstr>
      <vt:lpstr>Source Sans Pro Light</vt:lpstr>
      <vt:lpstr>Office Theme</vt:lpstr>
      <vt:lpstr>Report of the President to WINTER 2018 GA</vt:lpstr>
      <vt:lpstr>What Does the President Do?</vt:lpstr>
      <vt:lpstr>Board of Governors </vt:lpstr>
      <vt:lpstr>Senate </vt:lpstr>
      <vt:lpstr>University Relations </vt:lpstr>
      <vt:lpstr>Projects </vt:lpstr>
      <vt:lpstr>Projects </vt:lpstr>
      <vt:lpstr>Questions?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Zachary Kay</dc:creator>
  <cp:lastModifiedBy>Munavvar Tojiboeva</cp:lastModifiedBy>
  <cp:revision>117</cp:revision>
  <dcterms:created xsi:type="dcterms:W3CDTF">2016-03-16T16:15:22Z</dcterms:created>
  <dcterms:modified xsi:type="dcterms:W3CDTF">2018-03-26T19:03:42Z</dcterms:modified>
</cp:coreProperties>
</file>