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050"/>
    <a:srgbClr val="FF6F73"/>
    <a:srgbClr val="5BC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D7F5F-5F89-8A40-B00C-B88F02216F1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EA778-6E73-3E46-9AF4-BBD70E014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5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9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2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8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3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8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9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1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7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6D15B-CCD1-8E42-9FEA-0FBDD8A85F4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631B-671B-8A46-98CA-BE088F91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32122" y="0"/>
            <a:ext cx="1359877" cy="6858000"/>
          </a:xfrm>
          <a:prstGeom prst="rect">
            <a:avLst/>
          </a:prstGeom>
          <a:solidFill>
            <a:srgbClr val="EF4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240215"/>
            <a:ext cx="12192000" cy="1617786"/>
          </a:xfrm>
          <a:prstGeom prst="rect">
            <a:avLst/>
          </a:prstGeom>
          <a:solidFill>
            <a:srgbClr val="5BC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231040"/>
            <a:ext cx="1781908" cy="16269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81909" y="5240215"/>
            <a:ext cx="3237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General Assembly</a:t>
            </a:r>
            <a:r>
              <a:rPr lang="en-US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presentation</a:t>
            </a:r>
          </a:p>
          <a:p>
            <a:r>
              <a:rPr lang="en-US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March </a:t>
            </a:r>
            <a:r>
              <a:rPr lang="en-US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26</a:t>
            </a:r>
            <a:r>
              <a:rPr lang="en-US" baseline="30000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2018</a:t>
            </a:r>
          </a:p>
          <a:p>
            <a:r>
              <a:rPr lang="en-US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Office of the Vice President, Finance</a:t>
            </a:r>
            <a:endParaRPr lang="en-US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9878" y="1465946"/>
            <a:ext cx="89798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ebas Neue" charset="0"/>
                <a:ea typeface="Bebas Neue" charset="0"/>
                <a:cs typeface="Bebas Neue" charset="0"/>
              </a:rPr>
              <a:t>Report of the Vice president of Finance</a:t>
            </a:r>
            <a:endParaRPr lang="en-US" sz="4400" dirty="0"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4797" y="2672861"/>
            <a:ext cx="470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ebas Neue" charset="0"/>
                <a:ea typeface="Bebas Neue" charset="0"/>
                <a:cs typeface="Bebas Neue" charset="0"/>
              </a:rPr>
              <a:t>SSMU General Assembly winter 2018</a:t>
            </a:r>
            <a:endParaRPr lang="en-US" sz="2400" dirty="0">
              <a:latin typeface="Bebas Neue" charset="0"/>
              <a:ea typeface="Bebas Neue" charset="0"/>
              <a:cs typeface="Bebas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F4050"/>
                </a:solidFill>
                <a:latin typeface="Bebas Neue" charset="0"/>
                <a:ea typeface="Bebas Neue" charset="0"/>
                <a:cs typeface="Bebas Neue" charset="0"/>
              </a:rPr>
              <a:t>Contents</a:t>
            </a:r>
            <a:endParaRPr lang="en-US" dirty="0">
              <a:solidFill>
                <a:srgbClr val="EF4050"/>
              </a:solidFill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Clr>
                <a:srgbClr val="EF4050"/>
              </a:buClr>
              <a:buFont typeface="+mj-lt"/>
              <a:buAutoNum type="arabicPeriod"/>
            </a:pPr>
            <a:r>
              <a:rPr lang="en-US" dirty="0" smtClean="0"/>
              <a:t>Role and Responsibilities</a:t>
            </a:r>
          </a:p>
          <a:p>
            <a:pPr marL="514350" indent="-514350" algn="ctr">
              <a:buClr>
                <a:srgbClr val="EF4050"/>
              </a:buClr>
              <a:buFont typeface="+mj-lt"/>
              <a:buAutoNum type="arabicPeriod"/>
            </a:pPr>
            <a:r>
              <a:rPr lang="en-US" dirty="0" smtClean="0"/>
              <a:t>Additional Responsibilities</a:t>
            </a:r>
          </a:p>
          <a:p>
            <a:pPr marL="514350" indent="-514350" algn="ctr">
              <a:buClr>
                <a:srgbClr val="EF4050"/>
              </a:buClr>
              <a:buFont typeface="+mj-lt"/>
              <a:buAutoNum type="arabicPeriod"/>
            </a:pPr>
            <a:r>
              <a:rPr lang="en-US" dirty="0" smtClean="0"/>
              <a:t>Staff and committees</a:t>
            </a:r>
          </a:p>
          <a:p>
            <a:pPr marL="514350" indent="-514350" algn="ctr">
              <a:buClr>
                <a:srgbClr val="EF4050"/>
              </a:buClr>
              <a:buFont typeface="+mj-lt"/>
              <a:buAutoNum type="arabicPeriod"/>
            </a:pP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240215"/>
            <a:ext cx="12192000" cy="1617786"/>
          </a:xfrm>
          <a:prstGeom prst="rect">
            <a:avLst/>
          </a:prstGeom>
          <a:solidFill>
            <a:srgbClr val="5BC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1" y="5345725"/>
            <a:ext cx="1781909" cy="15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F4050"/>
                </a:solidFill>
                <a:latin typeface="Bebas Neue" charset="0"/>
                <a:ea typeface="Bebas Neue" charset="0"/>
                <a:cs typeface="Bebas Neue" charset="0"/>
              </a:rPr>
              <a:t>Roles and Responsibilities</a:t>
            </a:r>
            <a:endParaRPr lang="en-US" dirty="0">
              <a:solidFill>
                <a:srgbClr val="EF4050"/>
              </a:solidFill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594"/>
            <a:ext cx="10515600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As pre section 10.15 of the constitution: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The </a:t>
            </a:r>
            <a:r>
              <a:rPr lang="en-US" sz="2200" dirty="0"/>
              <a:t>V</a:t>
            </a:r>
            <a:r>
              <a:rPr lang="en-US" sz="2200" dirty="0" smtClean="0"/>
              <a:t>ice President (Finance) shall exercise the following powers and perform the following duties: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• Ensure the long-term financial stability of the Society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• Provide the Executive Committee and the Board of Directors with regular reports on the financial status of the Society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• Develop the annual budget of the Society in a manner not inconsistent with the Policy and priorities set out by the Executive Committee and the Board of Directors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• Ensure that no individual or group disburses Society funds without authorization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• Oversee the management of the Society’s business operations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• Manage any Society group insurance plan.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0" y="5240215"/>
            <a:ext cx="12192000" cy="1617786"/>
          </a:xfrm>
          <a:prstGeom prst="rect">
            <a:avLst/>
          </a:prstGeom>
          <a:solidFill>
            <a:srgbClr val="5BC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1" y="5345725"/>
            <a:ext cx="1781909" cy="15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F4050"/>
                </a:solidFill>
                <a:latin typeface="Bebas Neue" charset="0"/>
                <a:ea typeface="Bebas Neue" charset="0"/>
                <a:cs typeface="Bebas Neue" charset="0"/>
              </a:rPr>
              <a:t>Additional Responsibilities</a:t>
            </a:r>
            <a:endParaRPr lang="en-US" dirty="0">
              <a:solidFill>
                <a:srgbClr val="EF4050"/>
              </a:solidFill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240215"/>
            <a:ext cx="12192000" cy="1617786"/>
          </a:xfrm>
          <a:prstGeom prst="rect">
            <a:avLst/>
          </a:prstGeom>
          <a:solidFill>
            <a:srgbClr val="5BC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1" y="5345725"/>
            <a:ext cx="1781909" cy="15122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99140" y="1461153"/>
            <a:ext cx="3411417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 smtClean="0">
                <a:solidFill>
                  <a:srgbClr val="EF4050"/>
                </a:solidFill>
              </a:rPr>
              <a:t>Finance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/>
              <a:t>Operating budget creation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/>
              <a:t>Accounting  and audit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/>
              <a:t>Funding allocation and Review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/>
              <a:t>Long term financial planning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/>
              <a:t>Investments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/>
              <a:t>Student fees and referenda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4923" y="1487164"/>
            <a:ext cx="29542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EF4050"/>
                </a:solidFill>
              </a:rPr>
              <a:t>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err="1" smtClean="0"/>
              <a:t>Gerts</a:t>
            </a: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Events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Sponsorship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Health and Dental plans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817077" y="1277815"/>
            <a:ext cx="3845169" cy="3282462"/>
          </a:xfrm>
          <a:prstGeom prst="rect">
            <a:avLst/>
          </a:prstGeom>
          <a:noFill/>
          <a:ln>
            <a:solidFill>
              <a:srgbClr val="EF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3230" y="1297030"/>
            <a:ext cx="3845169" cy="3282462"/>
          </a:xfrm>
          <a:prstGeom prst="rect">
            <a:avLst/>
          </a:prstGeom>
          <a:noFill/>
          <a:ln>
            <a:solidFill>
              <a:srgbClr val="EF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F4050"/>
                </a:solidFill>
                <a:latin typeface="Bebas Neue" charset="0"/>
                <a:ea typeface="Bebas Neue" charset="0"/>
                <a:cs typeface="Bebas Neue" charset="0"/>
              </a:rPr>
              <a:t>Staff and committees</a:t>
            </a:r>
            <a:endParaRPr lang="en-US" dirty="0">
              <a:solidFill>
                <a:srgbClr val="EF4050"/>
              </a:solidFill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240215"/>
            <a:ext cx="12192000" cy="1617786"/>
          </a:xfrm>
          <a:prstGeom prst="rect">
            <a:avLst/>
          </a:prstGeom>
          <a:solidFill>
            <a:srgbClr val="5BC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1" y="5345725"/>
            <a:ext cx="1781909" cy="15122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398" y="1218653"/>
            <a:ext cx="9589477" cy="1938992"/>
          </a:xfrm>
          <a:prstGeom prst="rect">
            <a:avLst/>
          </a:prstGeom>
          <a:noFill/>
          <a:ln>
            <a:solidFill>
              <a:srgbClr val="EF4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EF4050"/>
                </a:solidFill>
              </a:rPr>
              <a:t>Committees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Funding committee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Fee advisory committee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Health and wellness working group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Health Insurance working group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Scholarships and Student Aid Office (SSAO) Advisory </a:t>
            </a:r>
            <a:r>
              <a:rPr lang="en-US" sz="2000" dirty="0" smtClean="0"/>
              <a:t>Board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76399" y="3321767"/>
            <a:ext cx="9589477" cy="1754326"/>
          </a:xfrm>
          <a:prstGeom prst="rect">
            <a:avLst/>
          </a:prstGeom>
          <a:noFill/>
          <a:ln>
            <a:solidFill>
              <a:srgbClr val="EF4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EF4050"/>
                </a:solidFill>
              </a:rPr>
              <a:t>Staff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Funding commissioner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Club auditor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Assistant club auditor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Accounting technicians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F4050"/>
                </a:solidFill>
                <a:latin typeface="Bebas Neue" charset="0"/>
                <a:ea typeface="Bebas Neue" charset="0"/>
                <a:cs typeface="Bebas Neue" charset="0"/>
              </a:rPr>
              <a:t>Projects</a:t>
            </a:r>
            <a:endParaRPr lang="en-US" dirty="0">
              <a:solidFill>
                <a:srgbClr val="EF4050"/>
              </a:solidFill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Budget and budget report</a:t>
            </a:r>
          </a:p>
          <a:p>
            <a:r>
              <a:rPr lang="en-US" dirty="0" smtClean="0"/>
              <a:t>Currently working with legislative council, the board, and executives to review and approve 2018-2019 budget</a:t>
            </a:r>
          </a:p>
          <a:p>
            <a:r>
              <a:rPr lang="en-US" dirty="0" smtClean="0"/>
              <a:t>Due to the building closure, the society is expected to run deficits in many departments next year.</a:t>
            </a:r>
          </a:p>
          <a:p>
            <a:r>
              <a:rPr lang="en-US" dirty="0" smtClean="0"/>
              <a:t>Once the budget is approved by council and the board it will be made public on the website along with a detailed report. 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240215"/>
            <a:ext cx="12192000" cy="1617786"/>
          </a:xfrm>
          <a:prstGeom prst="rect">
            <a:avLst/>
          </a:prstGeom>
          <a:solidFill>
            <a:srgbClr val="5BC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1" y="5345725"/>
            <a:ext cx="1781909" cy="15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7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F4050"/>
                </a:solidFill>
                <a:latin typeface="Bebas Neue" charset="0"/>
                <a:ea typeface="Bebas Neue" charset="0"/>
                <a:cs typeface="Bebas Neue" charset="0"/>
              </a:rPr>
              <a:t>Projects</a:t>
            </a:r>
            <a:endParaRPr lang="en-US" dirty="0">
              <a:solidFill>
                <a:srgbClr val="EF4050"/>
              </a:solidFill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2. Building at 3501 Peel Street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Advised the board on the purchase and purchasing process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Budgeted for costs associated to the building in next years budget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Working with other executives to find the best use of the space while taking student input into consideration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240215"/>
            <a:ext cx="12192000" cy="1617786"/>
          </a:xfrm>
          <a:prstGeom prst="rect">
            <a:avLst/>
          </a:prstGeom>
          <a:solidFill>
            <a:srgbClr val="5BC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1" y="5345725"/>
            <a:ext cx="1781909" cy="15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F4050"/>
                </a:solidFill>
                <a:latin typeface="Bebas Neue" charset="0"/>
                <a:ea typeface="Bebas Neue" charset="0"/>
                <a:cs typeface="Bebas Neue" charset="0"/>
              </a:rPr>
              <a:t>Projects</a:t>
            </a:r>
            <a:endParaRPr lang="en-US" dirty="0">
              <a:solidFill>
                <a:srgbClr val="EF4050"/>
              </a:solidFill>
              <a:latin typeface="Bebas Neue" charset="0"/>
              <a:ea typeface="Bebas Neue" charset="0"/>
              <a:cs typeface="Bebas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3. Bringing the check request form online</a:t>
            </a:r>
          </a:p>
          <a:p>
            <a:r>
              <a:rPr lang="en-US" dirty="0" smtClean="0"/>
              <a:t>The current check request form creates paperwork and is inefficient for all parties involved </a:t>
            </a:r>
          </a:p>
          <a:p>
            <a:r>
              <a:rPr lang="en-US" dirty="0" smtClean="0"/>
              <a:t>By bringing online the check request we hope to increase the speed and efficiency of processing internal payments within the SSMU.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240215"/>
            <a:ext cx="12192000" cy="1617786"/>
          </a:xfrm>
          <a:prstGeom prst="rect">
            <a:avLst/>
          </a:prstGeom>
          <a:solidFill>
            <a:srgbClr val="5BC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1" y="5345725"/>
            <a:ext cx="1781909" cy="15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3508" y="2215662"/>
            <a:ext cx="622495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EF4050"/>
                </a:solidFill>
                <a:latin typeface="Bebas Neue" charset="0"/>
                <a:ea typeface="Bebas Neue" charset="0"/>
                <a:cs typeface="Bebas Neue" charset="0"/>
              </a:rPr>
              <a:t>Thank you </a:t>
            </a:r>
          </a:p>
          <a:p>
            <a:pPr algn="ctr"/>
            <a:r>
              <a:rPr lang="en-US" sz="4400" dirty="0" smtClean="0">
                <a:solidFill>
                  <a:srgbClr val="EF4050"/>
                </a:solidFill>
                <a:latin typeface="Bebas Neue" charset="0"/>
                <a:ea typeface="Bebas Neue" charset="0"/>
                <a:cs typeface="Bebas Neue" charset="0"/>
              </a:rPr>
              <a:t>Do you have any questions?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240215"/>
            <a:ext cx="12192000" cy="1617786"/>
          </a:xfrm>
          <a:prstGeom prst="rect">
            <a:avLst/>
          </a:prstGeom>
          <a:solidFill>
            <a:srgbClr val="5BC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1" y="5345725"/>
            <a:ext cx="1781909" cy="15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382</Words>
  <Application>Microsoft Macintosh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Bebas Neue</vt:lpstr>
      <vt:lpstr>Calibri</vt:lpstr>
      <vt:lpstr>Calibri Light</vt:lpstr>
      <vt:lpstr>Source Sans Pro</vt:lpstr>
      <vt:lpstr>Arial</vt:lpstr>
      <vt:lpstr>Office Theme</vt:lpstr>
      <vt:lpstr>PowerPoint Presentation</vt:lpstr>
      <vt:lpstr>Contents</vt:lpstr>
      <vt:lpstr>Roles and Responsibilities</vt:lpstr>
      <vt:lpstr>Additional Responsibilities</vt:lpstr>
      <vt:lpstr>Staff and committees</vt:lpstr>
      <vt:lpstr>Projects</vt:lpstr>
      <vt:lpstr>Projects</vt:lpstr>
      <vt:lpstr>Projects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2018-03-26T17:54:27Z</dcterms:created>
  <dcterms:modified xsi:type="dcterms:W3CDTF">2018-03-26T21:06:39Z</dcterms:modified>
</cp:coreProperties>
</file>