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Source Sans Pro Light"/>
      <p:regular r:id="rId16"/>
      <p:bold r:id="rId17"/>
      <p:italic r:id="rId18"/>
      <p:boldItalic r:id="rId19"/>
    </p:embeddedFont>
    <p:embeddedFont>
      <p:font typeface="Source Sans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7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6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SansProLight-bold.fntdata"/><Relationship Id="rId16" Type="http://schemas.openxmlformats.org/officeDocument/2006/relationships/font" Target="fonts/SourceSansProLight-regular.fntdata"/><Relationship Id="rId5" Type="http://schemas.openxmlformats.org/officeDocument/2006/relationships/slide" Target="slides/slide1.xml"/><Relationship Id="rId19" Type="http://schemas.openxmlformats.org/officeDocument/2006/relationships/font" Target="fonts/SourceSansProLight-bold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Ligh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Coordinating university representation &amp; advocacy: McGill admin, senators, committee allocations, Faculty relations (Senate Caucus, MART, UA Secretary General)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Overseeing SSMU research &amp; advocating around McGill policy development (University Affairs Committee, Academic Research Commissioner)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Supporting Equity portfolio: education/awareness programming, advocacy initiatives, complaints/accountability processes (Equity Committee, Equity Commissioners)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Supervising distribution of Library Improvement Fund: consultation, allocations, space planning/admin relations (LIF Committee, LIF Commissioner)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 Light"/>
              <a:buNone/>
            </a:pPr>
            <a:r>
              <a:t/>
            </a:r>
            <a:endParaRPr b="0" i="0" sz="1200" u="none" cap="none" strike="noStrike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 Light"/>
              <a:buNone/>
            </a:pPr>
            <a:r>
              <a:t/>
            </a:r>
            <a:endParaRPr b="0" i="0" sz="1200" u="none" cap="none" strike="noStrike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>
            <p:ph type="ctrTitle"/>
          </p:nvPr>
        </p:nvSpPr>
        <p:spPr>
          <a:xfrm>
            <a:off x="162596" y="1854872"/>
            <a:ext cx="8818809" cy="21739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-US" sz="6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Report of the Vice-President University Affairs</a:t>
            </a:r>
            <a:endParaRPr b="0" i="0" sz="6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340055" y="4014795"/>
            <a:ext cx="6463890" cy="163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i="1" lang="en-US" sz="4400">
                <a:solidFill>
                  <a:schemeClr val="l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Isabelle Oke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i="1" lang="en-US" sz="4400">
                <a:solidFill>
                  <a:schemeClr val="l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March 26th</a:t>
            </a:r>
            <a:r>
              <a:rPr b="0" i="1" lang="en-US" sz="4400" u="none" cap="none" strike="noStrike">
                <a:solidFill>
                  <a:schemeClr val="l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, 201</a:t>
            </a:r>
            <a:r>
              <a:rPr i="1" lang="en-US" sz="4400">
                <a:solidFill>
                  <a:schemeClr val="lt1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8</a:t>
            </a:r>
            <a:endParaRPr b="0" i="1" sz="4400" u="none" cap="none" strike="noStrike">
              <a:solidFill>
                <a:schemeClr val="lt1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16142" y="391933"/>
            <a:ext cx="1143087" cy="11430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1212225" y="2142654"/>
            <a:ext cx="7118400" cy="19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Revisiting the role of Equity at the Society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000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Working on a Whistle-Blowing Policy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x="1212219" y="852625"/>
            <a:ext cx="6719562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lang="en-US" sz="4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Ongoing/Looking Ahead:</a:t>
            </a:r>
            <a:endParaRPr b="1" i="0" sz="44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292828" y="2415366"/>
            <a:ext cx="8558344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lang="en-US" sz="54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Questions?</a:t>
            </a:r>
            <a:br>
              <a:rPr b="1" lang="en-US" sz="66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b="1" lang="en-US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ua@ssmu.ca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sz="28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lang="en-US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Office Hours:</a:t>
            </a:r>
            <a:endParaRPr sz="28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lang="en-US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Thursdays 11:00am–1:00pm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lang="en-US" sz="2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Brown Building #1200</a:t>
            </a:r>
            <a:endParaRPr sz="28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7016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0" y="5462124"/>
            <a:ext cx="9144000" cy="1395900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1038750" y="372675"/>
            <a:ext cx="76689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i="0" lang="en-US" sz="36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 Affairs - </a:t>
            </a:r>
            <a:r>
              <a:rPr b="1" lang="en-US" sz="36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Administration</a:t>
            </a:r>
            <a:endParaRPr b="1" i="0" sz="36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1465146" y="1182193"/>
            <a:ext cx="6742500" cy="3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82" lvl="0" marL="2286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Taking the Undergraduate spot on the Committee Reviewing the structure of the University’s Student Life and Learning Portfolio</a:t>
            </a:r>
            <a:endParaRPr sz="24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228282" lvl="0" marL="2286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Revisiting the imposition of Overhead fees on self funded units in the Office of the Student Life and Learning</a:t>
            </a:r>
            <a:endParaRPr sz="2400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1465140" y="5852761"/>
            <a:ext cx="832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 b="30747" l="0" r="0" t="0"/>
          <a:stretch/>
        </p:blipFill>
        <p:spPr>
          <a:xfrm>
            <a:off x="7062206" y="5059372"/>
            <a:ext cx="1955246" cy="1659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0" y="5462124"/>
            <a:ext cx="9144000" cy="1395900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1966475" y="0"/>
            <a:ext cx="76689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lang="en-US" sz="36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Academic Advocacy</a:t>
            </a:r>
            <a:endParaRPr b="1" i="0" sz="36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00200" y="994200"/>
            <a:ext cx="8943600" cy="34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82" lvl="0" marL="2286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i="0" lang="en-US" sz="2400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Monthly McGill Academic Roundtable meetings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15900" lvl="0" marL="228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Know Your Rights Campaign ran from January 15th to January 31st </a:t>
            </a:r>
            <a:endParaRPr baseline="30000"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1" marL="685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Tabling throughout the weeks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1" marL="685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Had a focus and developed resources on Unpaid internships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1" marL="685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Held a ‘Policy Sprint’ on the topic of the Fall Reading Break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1" marL="685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Held an open discussion on Mental Health and Academia, co-hosted with Mental Health Awareness Week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1" marL="685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Helped create the Accessible Education Banner in the SSMU building</a:t>
            </a:r>
            <a:endParaRPr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465140" y="5852761"/>
            <a:ext cx="832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4">
            <a:alphaModFix/>
          </a:blip>
          <a:srcRect b="30747" l="0" r="0" t="0"/>
          <a:stretch/>
        </p:blipFill>
        <p:spPr>
          <a:xfrm>
            <a:off x="7062281" y="5198222"/>
            <a:ext cx="1955246" cy="1659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880657" y="123125"/>
            <a:ext cx="72054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i="0" lang="en-US" sz="36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Advocacy </a:t>
            </a:r>
            <a:endParaRPr b="1" i="0" sz="36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4">
            <a:alphaModFix/>
          </a:blip>
          <a:srcRect b="30299" l="0" r="0" t="7453"/>
          <a:stretch/>
        </p:blipFill>
        <p:spPr>
          <a:xfrm>
            <a:off x="7007076" y="5229817"/>
            <a:ext cx="1955246" cy="1491954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 txBox="1"/>
          <p:nvPr>
            <p:ph idx="1" type="body"/>
          </p:nvPr>
        </p:nvSpPr>
        <p:spPr>
          <a:xfrm>
            <a:off x="1130124" y="1054133"/>
            <a:ext cx="7028100" cy="35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On the Ad-Hoc Committee created by the Policy Against Sexual Violence</a:t>
            </a:r>
            <a:endParaRPr b="0" i="0" sz="2600" u="none" cap="none" strike="noStrike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600"/>
              <a:buFont typeface="Arial"/>
              <a:buChar char="•"/>
            </a:pPr>
            <a:r>
              <a:rPr lang="en-US" sz="26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Advocating for pathways to post-secondary for youth who have experienced care</a:t>
            </a:r>
            <a:endParaRPr sz="26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600"/>
              <a:buFont typeface="Source Sans Pro Light"/>
              <a:buChar char="•"/>
            </a:pPr>
            <a:r>
              <a:rPr lang="en-US" sz="26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Sitting on the Code of Conduct Working Group</a:t>
            </a:r>
            <a:endParaRPr sz="26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600"/>
              <a:buFont typeface="Source Sans Pro Light"/>
              <a:buChar char="•"/>
            </a:pPr>
            <a:r>
              <a:rPr lang="en-US" sz="26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Working with Teaching and Learning Services to develop a pilot program to implement Open Educational Resources</a:t>
            </a:r>
            <a:endParaRPr sz="26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600"/>
              <a:buFont typeface="Source Sans Pro Light"/>
              <a:buChar char="•"/>
            </a:pPr>
            <a:r>
              <a:rPr lang="en-US" sz="26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Working with Senators to develop Policy Briefs for advocacy projects</a:t>
            </a:r>
            <a:endParaRPr sz="26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>
            <p:ph type="title"/>
          </p:nvPr>
        </p:nvSpPr>
        <p:spPr>
          <a:xfrm>
            <a:off x="1216049" y="335500"/>
            <a:ext cx="67119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i="0" lang="en-US" sz="36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Advocacy </a:t>
            </a:r>
            <a:r>
              <a:rPr b="1" lang="en-US" sz="36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Student Services</a:t>
            </a:r>
            <a:endParaRPr b="1" i="0" sz="36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4">
            <a:alphaModFix/>
          </a:blip>
          <a:srcRect b="30299" l="0" r="0" t="7453"/>
          <a:stretch/>
        </p:blipFill>
        <p:spPr>
          <a:xfrm>
            <a:off x="7007076" y="5229817"/>
            <a:ext cx="1955246" cy="149195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>
            <p:ph idx="1" type="body"/>
          </p:nvPr>
        </p:nvSpPr>
        <p:spPr>
          <a:xfrm>
            <a:off x="1216044" y="1214731"/>
            <a:ext cx="6944400" cy="35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317" lvl="0" marL="4572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Student Services: 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1" marL="9144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○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Information available for students accessing counselling services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1" marL="9144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○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Wellness Hub 2018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4572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None/>
            </a:pPr>
            <a:r>
              <a:t/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0" y="5462124"/>
            <a:ext cx="9144000" cy="1395900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1216049" y="335500"/>
            <a:ext cx="67119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lang="en-US" sz="36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Research</a:t>
            </a:r>
            <a:endParaRPr b="1" i="0" sz="36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Shape 148"/>
          <p:cNvSpPr txBox="1"/>
          <p:nvPr/>
        </p:nvSpPr>
        <p:spPr>
          <a:xfrm>
            <a:off x="1465140" y="5852761"/>
            <a:ext cx="8326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 b="30301" l="0" r="0" t="7450"/>
          <a:stretch/>
        </p:blipFill>
        <p:spPr>
          <a:xfrm>
            <a:off x="7007076" y="5229817"/>
            <a:ext cx="1955246" cy="149195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>
            <p:ph idx="1" type="body"/>
          </p:nvPr>
        </p:nvSpPr>
        <p:spPr>
          <a:xfrm>
            <a:off x="1216044" y="1214731"/>
            <a:ext cx="6944400" cy="35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317" lvl="0" marL="457200" marR="0" rtl="0" algn="l">
              <a:lnSpc>
                <a:spcPct val="7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International Students retention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Hired a Harmful Military Technology Research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Hired an Employment Equity Assistant to conduct research on Employment Equity Practices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In the process of hiring a Neutral Language Researcher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317" lvl="0" marL="4572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●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Compiling all available information on discussions around the fall break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233100" y="1357550"/>
            <a:ext cx="8677800" cy="34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Robyn Lee and Helen Ogundeji are this year’s Equity Commissioners. They are also Equity Officers who oversee Equity Complaints.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Revisions to the Equity Policy before it’s Expiring in April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Equity Committee organized a Tranna Wintour Movie Screening Event March 22nd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3810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0"/>
              <a:buFont typeface="Source Sans Pro Light"/>
              <a:buChar char="•"/>
            </a:pPr>
            <a:r>
              <a:rPr lang="en-US" sz="2400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Looking to plan a last event for networking/debriefing, to be called “We’re not okay but we’re here”</a:t>
            </a:r>
            <a:endParaRPr sz="2400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58" name="Shape 158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x="1571921" y="310900"/>
            <a:ext cx="64188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i="0" lang="en-US" sz="48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Equity </a:t>
            </a:r>
            <a:r>
              <a:rPr b="1" lang="en-US" sz="4800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Portfolio</a:t>
            </a:r>
            <a:endParaRPr b="1" i="0" sz="48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 b="30355" l="0" r="0" t="0"/>
          <a:stretch/>
        </p:blipFill>
        <p:spPr>
          <a:xfrm>
            <a:off x="7042800" y="5065512"/>
            <a:ext cx="1955246" cy="1669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0" y="5462124"/>
            <a:ext cx="9144000" cy="1395876"/>
          </a:xfrm>
          <a:prstGeom prst="rect">
            <a:avLst/>
          </a:prstGeom>
          <a:solidFill>
            <a:srgbClr val="5BCB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x="1362621" y="852625"/>
            <a:ext cx="6418758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Font typeface="Source Sans Pro"/>
              <a:buNone/>
            </a:pPr>
            <a:r>
              <a:rPr b="1" i="0" lang="en-US" sz="4800" u="none" cap="none" strike="noStrike">
                <a:solidFill>
                  <a:srgbClr val="EF405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Libraries</a:t>
            </a:r>
            <a:endParaRPr b="1" i="0" sz="4400" u="none" cap="none" strike="noStrike">
              <a:solidFill>
                <a:srgbClr val="EF405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470392" y="1948524"/>
            <a:ext cx="7017780" cy="3566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Arial"/>
              <a:buChar char="•"/>
            </a:pPr>
            <a:r>
              <a:rPr b="0" i="0" lang="en-US" sz="2405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Fall Library Improvement Fund allocations: </a:t>
            </a: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the open all is over and the committee will be voting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917" lvl="1" marL="6858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Source Sans Pro Light"/>
              <a:buChar char="•"/>
            </a:pP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The committee was able to conduct outreach activities such as utilizing reddit threads and tabling</a:t>
            </a:r>
            <a:endParaRPr sz="2405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228600" lvl="0" marL="228600" marR="0" rtl="0" algn="l">
              <a:lnSpc>
                <a:spcPct val="80000"/>
              </a:lnSpc>
              <a:spcBef>
                <a:spcPts val="1900"/>
              </a:spcBef>
              <a:spcAft>
                <a:spcPts val="0"/>
              </a:spcAft>
              <a:buClr>
                <a:srgbClr val="EF4050"/>
              </a:buClr>
              <a:buSzPts val="2405"/>
              <a:buFont typeface="Arial"/>
              <a:buChar char="•"/>
            </a:pPr>
            <a:r>
              <a:rPr b="0" i="1" lang="en-US" sz="2405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Fiat Lux</a:t>
            </a:r>
            <a:r>
              <a:rPr b="0" i="0" lang="en-US" sz="2405" u="none" cap="none" strike="noStrike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 Master Pl</a:t>
            </a:r>
            <a:r>
              <a:rPr lang="en-US" sz="2405">
                <a:solidFill>
                  <a:srgbClr val="EF4050"/>
                </a:solidFill>
                <a:latin typeface="Source Sans Pro Light"/>
                <a:ea typeface="Source Sans Pro Light"/>
                <a:cs typeface="Source Sans Pro Light"/>
                <a:sym typeface="Source Sans Pro Light"/>
              </a:rPr>
              <a:t>an</a:t>
            </a:r>
            <a:endParaRPr b="0" i="1" sz="2405" u="none" cap="none" strike="noStrike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indent="-75882" lvl="0" marL="228600" marR="0" rtl="0" algn="l">
              <a:lnSpc>
                <a:spcPct val="8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2405"/>
              <a:buFont typeface="Arial"/>
              <a:buNone/>
            </a:pPr>
            <a:r>
              <a:t/>
            </a:r>
            <a:endParaRPr b="0" i="0" sz="2405" u="none" cap="none" strike="noStrike">
              <a:solidFill>
                <a:srgbClr val="EF4050"/>
              </a:solidFill>
              <a:latin typeface="Source Sans Pro Light"/>
              <a:ea typeface="Source Sans Pro Light"/>
              <a:cs typeface="Source Sans Pro Light"/>
              <a:sym typeface="Source Sans Pro Light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1465140" y="5852761"/>
            <a:ext cx="832667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Students’ Society of McGill University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3600 McTavish Street, Suite 1200, Montréal, Québec </a:t>
            </a:r>
            <a:endParaRPr/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653" y="5665578"/>
            <a:ext cx="988968" cy="98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 b="30930" l="0" r="0" t="0"/>
          <a:stretch/>
        </p:blipFill>
        <p:spPr>
          <a:xfrm>
            <a:off x="7053941" y="5062256"/>
            <a:ext cx="1955246" cy="16554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