
<file path=[Content_Types].xml><?xml version="1.0" encoding="utf-8"?>
<Types xmlns="http://schemas.openxmlformats.org/package/2006/content-types">
  <Default ContentType="application/x-fontdata" Extension="fntdata"/>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Lato Light"/>
      <p:regular r:id="rId20"/>
      <p:bold r:id="rId21"/>
      <p:italic r:id="rId22"/>
      <p:boldItalic r:id="rId23"/>
    </p:embeddedFont>
    <p:embeddedFont>
      <p:font typeface="Lato Black"/>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Light-regular.fntdata"/><Relationship Id="rId22" Type="http://schemas.openxmlformats.org/officeDocument/2006/relationships/font" Target="fonts/LatoLight-italic.fntdata"/><Relationship Id="rId21" Type="http://schemas.openxmlformats.org/officeDocument/2006/relationships/font" Target="fonts/LatoLight-bold.fntdata"/><Relationship Id="rId24" Type="http://schemas.openxmlformats.org/officeDocument/2006/relationships/font" Target="fonts/LatoBlack-bold.fntdata"/><Relationship Id="rId23" Type="http://schemas.openxmlformats.org/officeDocument/2006/relationships/font" Target="fonts/LatoLight-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LatoBlac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700456fdb8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00456fdb8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00456fdb8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00456fdb8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700456fdb8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700456fdb8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7e42f0f332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7e42f0f332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700456fdb8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00456fdb8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700456fdb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700456fdb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7e42f0f332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e42f0f332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700456fdb8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700456fdb8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700456fdb8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700456fdb8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00456fdb8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00456fdb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700456fdb8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00456fdb8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700456fdb8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700456fdb8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700456fdb8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00456fdb8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Clr>
                <a:srgbClr val="FFFFFF"/>
              </a:buClr>
              <a:buSzPts val="2800"/>
              <a:buFont typeface="Lato Light"/>
              <a:buNone/>
              <a:defRPr>
                <a:solidFill>
                  <a:srgbClr val="FFFFFF"/>
                </a:solidFill>
                <a:latin typeface="Lato Light"/>
                <a:ea typeface="Lato Light"/>
                <a:cs typeface="Lato Light"/>
                <a:sym typeface="Lato Light"/>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Clr>
                <a:srgbClr val="FFFFFF"/>
              </a:buClr>
              <a:buSzPts val="1800"/>
              <a:buFont typeface="Lato Light"/>
              <a:buChar char="●"/>
              <a:defRPr>
                <a:solidFill>
                  <a:srgbClr val="FFFFFF"/>
                </a:solidFill>
                <a:latin typeface="Lato Light"/>
                <a:ea typeface="Lato Light"/>
                <a:cs typeface="Lato Light"/>
                <a:sym typeface="Lato Light"/>
              </a:defRPr>
            </a:lvl1pPr>
            <a:lvl2pPr indent="-317500" lvl="1" marL="914400">
              <a:spcBef>
                <a:spcPts val="1600"/>
              </a:spcBef>
              <a:spcAft>
                <a:spcPts val="0"/>
              </a:spcAft>
              <a:buClr>
                <a:srgbClr val="FFFFFF"/>
              </a:buClr>
              <a:buSzPts val="1400"/>
              <a:buFont typeface="Lato Light"/>
              <a:buChar char="○"/>
              <a:defRPr>
                <a:solidFill>
                  <a:srgbClr val="FFFFFF"/>
                </a:solidFill>
                <a:latin typeface="Lato Light"/>
                <a:ea typeface="Lato Light"/>
                <a:cs typeface="Lato Light"/>
                <a:sym typeface="Lato Light"/>
              </a:defRPr>
            </a:lvl2pPr>
            <a:lvl3pPr indent="-317500" lvl="2" marL="1371600">
              <a:spcBef>
                <a:spcPts val="1600"/>
              </a:spcBef>
              <a:spcAft>
                <a:spcPts val="0"/>
              </a:spcAft>
              <a:buClr>
                <a:srgbClr val="FFFFFF"/>
              </a:buClr>
              <a:buSzPts val="1400"/>
              <a:buFont typeface="Lato Light"/>
              <a:buChar char="■"/>
              <a:defRPr>
                <a:solidFill>
                  <a:srgbClr val="FFFFFF"/>
                </a:solidFill>
                <a:latin typeface="Lato Light"/>
                <a:ea typeface="Lato Light"/>
                <a:cs typeface="Lato Light"/>
                <a:sym typeface="Lato Light"/>
              </a:defRPr>
            </a:lvl3pPr>
            <a:lvl4pPr indent="-317500" lvl="3" marL="1828800">
              <a:spcBef>
                <a:spcPts val="1600"/>
              </a:spcBef>
              <a:spcAft>
                <a:spcPts val="0"/>
              </a:spcAft>
              <a:buClr>
                <a:srgbClr val="FFFFFF"/>
              </a:buClr>
              <a:buSzPts val="1400"/>
              <a:buFont typeface="Lato Light"/>
              <a:buChar char="●"/>
              <a:defRPr>
                <a:solidFill>
                  <a:srgbClr val="FFFFFF"/>
                </a:solidFill>
                <a:latin typeface="Lato Light"/>
                <a:ea typeface="Lato Light"/>
                <a:cs typeface="Lato Light"/>
                <a:sym typeface="Lato Light"/>
              </a:defRPr>
            </a:lvl4pPr>
            <a:lvl5pPr indent="-317500" lvl="4" marL="2286000">
              <a:spcBef>
                <a:spcPts val="1600"/>
              </a:spcBef>
              <a:spcAft>
                <a:spcPts val="0"/>
              </a:spcAft>
              <a:buClr>
                <a:srgbClr val="FFFFFF"/>
              </a:buClr>
              <a:buSzPts val="1400"/>
              <a:buFont typeface="Lato Light"/>
              <a:buChar char="○"/>
              <a:defRPr>
                <a:solidFill>
                  <a:srgbClr val="FFFFFF"/>
                </a:solidFill>
                <a:latin typeface="Lato Light"/>
                <a:ea typeface="Lato Light"/>
                <a:cs typeface="Lato Light"/>
                <a:sym typeface="Lato Light"/>
              </a:defRPr>
            </a:lvl5pPr>
            <a:lvl6pPr indent="-317500" lvl="5" marL="2743200">
              <a:spcBef>
                <a:spcPts val="1600"/>
              </a:spcBef>
              <a:spcAft>
                <a:spcPts val="0"/>
              </a:spcAft>
              <a:buClr>
                <a:srgbClr val="FFFFFF"/>
              </a:buClr>
              <a:buSzPts val="1400"/>
              <a:buFont typeface="Lato Light"/>
              <a:buChar char="■"/>
              <a:defRPr>
                <a:solidFill>
                  <a:srgbClr val="FFFFFF"/>
                </a:solidFill>
                <a:latin typeface="Lato Light"/>
                <a:ea typeface="Lato Light"/>
                <a:cs typeface="Lato Light"/>
                <a:sym typeface="Lato Light"/>
              </a:defRPr>
            </a:lvl6pPr>
            <a:lvl7pPr indent="-317500" lvl="6" marL="3200400">
              <a:spcBef>
                <a:spcPts val="1600"/>
              </a:spcBef>
              <a:spcAft>
                <a:spcPts val="0"/>
              </a:spcAft>
              <a:buClr>
                <a:srgbClr val="FFFFFF"/>
              </a:buClr>
              <a:buSzPts val="1400"/>
              <a:buFont typeface="Lato Light"/>
              <a:buChar char="●"/>
              <a:defRPr>
                <a:solidFill>
                  <a:srgbClr val="FFFFFF"/>
                </a:solidFill>
                <a:latin typeface="Lato Light"/>
                <a:ea typeface="Lato Light"/>
                <a:cs typeface="Lato Light"/>
                <a:sym typeface="Lato Light"/>
              </a:defRPr>
            </a:lvl7pPr>
            <a:lvl8pPr indent="-317500" lvl="7" marL="3657600">
              <a:spcBef>
                <a:spcPts val="1600"/>
              </a:spcBef>
              <a:spcAft>
                <a:spcPts val="0"/>
              </a:spcAft>
              <a:buClr>
                <a:srgbClr val="FFFFFF"/>
              </a:buClr>
              <a:buSzPts val="1400"/>
              <a:buFont typeface="Lato Light"/>
              <a:buChar char="○"/>
              <a:defRPr>
                <a:solidFill>
                  <a:srgbClr val="FFFFFF"/>
                </a:solidFill>
                <a:latin typeface="Lato Light"/>
                <a:ea typeface="Lato Light"/>
                <a:cs typeface="Lato Light"/>
                <a:sym typeface="Lato Light"/>
              </a:defRPr>
            </a:lvl8pPr>
            <a:lvl9pPr indent="-317500" lvl="8" marL="4114800">
              <a:spcBef>
                <a:spcPts val="1600"/>
              </a:spcBef>
              <a:spcAft>
                <a:spcPts val="1600"/>
              </a:spcAft>
              <a:buClr>
                <a:srgbClr val="FFFFFF"/>
              </a:buClr>
              <a:buSzPts val="1400"/>
              <a:buFont typeface="Lato Light"/>
              <a:buChar char="■"/>
              <a:defRPr>
                <a:solidFill>
                  <a:srgbClr val="FFFFFF"/>
                </a:solidFill>
                <a:latin typeface="Lato Light"/>
                <a:ea typeface="Lato Light"/>
                <a:cs typeface="Lato Light"/>
                <a:sym typeface="Lato Light"/>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8061B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cbc.ca/news/canada/montreal/eating-disorder-peer-support-montreal-1.5443523" TargetMode="External"/><Relationship Id="rId4" Type="http://schemas.openxmlformats.org/officeDocument/2006/relationships/hyperlink" Target="http://www.mcgilltribune.com/student-life/starting-the-conversation-on-eating-disorders-020420/" TargetMode="External"/><Relationship Id="rId5" Type="http://schemas.openxmlformats.org/officeDocument/2006/relationships/hyperlink" Target="http://bullandbearmcgill.com/combating-stigma-with-eating-disorder-awareness-wee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drive.google.com/file/d/1KS9CBYIQ-t_hMr3ORqpgrkIqQ46pPtmw/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0" cy="514351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SERVICES: SUPPORT</a:t>
            </a:r>
            <a:endParaRPr/>
          </a:p>
        </p:txBody>
      </p:sp>
      <p:sp>
        <p:nvSpPr>
          <p:cNvPr id="107" name="Google Shape;107;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Active listening</a:t>
            </a:r>
            <a:endParaRPr/>
          </a:p>
          <a:p>
            <a:pPr indent="-317500" lvl="1" marL="914400" rtl="0" algn="l">
              <a:spcBef>
                <a:spcPts val="0"/>
              </a:spcBef>
              <a:spcAft>
                <a:spcPts val="0"/>
              </a:spcAft>
              <a:buSzPts val="1400"/>
              <a:buChar char="○"/>
            </a:pPr>
            <a:r>
              <a:rPr lang="en"/>
              <a:t>Weekly drop-in hours</a:t>
            </a:r>
            <a:endParaRPr/>
          </a:p>
          <a:p>
            <a:pPr indent="-317500" lvl="1" marL="914400" rtl="0" algn="l">
              <a:spcBef>
                <a:spcPts val="0"/>
              </a:spcBef>
              <a:spcAft>
                <a:spcPts val="0"/>
              </a:spcAft>
              <a:buSzPts val="1400"/>
              <a:buChar char="○"/>
            </a:pPr>
            <a:r>
              <a:rPr lang="en"/>
              <a:t>Provided by volunteers with 40 hours of training specifically on eating disorders and disorder eating, on top of their training in active listening</a:t>
            </a:r>
            <a:endParaRPr/>
          </a:p>
          <a:p>
            <a:pPr indent="-342900" lvl="0" marL="457200" rtl="0" algn="l">
              <a:spcBef>
                <a:spcPts val="0"/>
              </a:spcBef>
              <a:spcAft>
                <a:spcPts val="0"/>
              </a:spcAft>
              <a:buSzPts val="1800"/>
              <a:buChar char="●"/>
            </a:pPr>
            <a:r>
              <a:rPr lang="en"/>
              <a:t>Support groups</a:t>
            </a:r>
            <a:endParaRPr/>
          </a:p>
          <a:p>
            <a:pPr indent="-317500" lvl="1" marL="914400" rtl="0" algn="l">
              <a:spcBef>
                <a:spcPts val="0"/>
              </a:spcBef>
              <a:spcAft>
                <a:spcPts val="0"/>
              </a:spcAft>
              <a:buSzPts val="1400"/>
              <a:buChar char="○"/>
            </a:pPr>
            <a:r>
              <a:rPr lang="en"/>
              <a:t>Just started!</a:t>
            </a:r>
            <a:endParaRPr/>
          </a:p>
          <a:p>
            <a:pPr indent="-317500" lvl="1" marL="914400" rtl="0" algn="l">
              <a:spcBef>
                <a:spcPts val="0"/>
              </a:spcBef>
              <a:spcAft>
                <a:spcPts val="0"/>
              </a:spcAft>
              <a:buSzPts val="1400"/>
              <a:buChar char="○"/>
            </a:pPr>
            <a:r>
              <a:rPr lang="en"/>
              <a:t>Facilitated by trained active listeners</a:t>
            </a:r>
            <a:endParaRPr/>
          </a:p>
          <a:p>
            <a:pPr indent="-317500" lvl="1" marL="914400" rtl="0" algn="l">
              <a:spcBef>
                <a:spcPts val="0"/>
              </a:spcBef>
              <a:spcAft>
                <a:spcPts val="0"/>
              </a:spcAft>
              <a:buSzPts val="1400"/>
              <a:buChar char="○"/>
            </a:pPr>
            <a:r>
              <a:rPr lang="en"/>
              <a:t>Will be advertised by ANEB (anorexie et boulimie Quebec)</a:t>
            </a:r>
            <a:endParaRPr/>
          </a:p>
          <a:p>
            <a:pPr indent="-317500" lvl="1" marL="914400" rtl="0" algn="l">
              <a:spcBef>
                <a:spcPts val="0"/>
              </a:spcBef>
              <a:spcAft>
                <a:spcPts val="0"/>
              </a:spcAft>
              <a:buSzPts val="1400"/>
              <a:buChar char="○"/>
            </a:pPr>
            <a:r>
              <a:rPr lang="en"/>
              <a:t>IN DEVELOPMENT: </a:t>
            </a:r>
            <a:endParaRPr/>
          </a:p>
          <a:p>
            <a:pPr indent="-317500" lvl="2" marL="1371600" rtl="0" algn="l">
              <a:spcBef>
                <a:spcPts val="0"/>
              </a:spcBef>
              <a:spcAft>
                <a:spcPts val="0"/>
              </a:spcAft>
              <a:buSzPts val="1400"/>
              <a:buChar char="■"/>
            </a:pPr>
            <a:r>
              <a:rPr lang="en"/>
              <a:t>specialized support groups for marginalized people</a:t>
            </a:r>
            <a:endParaRPr/>
          </a:p>
          <a:p>
            <a:pPr indent="-317500" lvl="2" marL="1371600" rtl="0" algn="l">
              <a:spcBef>
                <a:spcPts val="0"/>
              </a:spcBef>
              <a:spcAft>
                <a:spcPts val="0"/>
              </a:spcAft>
              <a:buSzPts val="1400"/>
              <a:buChar char="■"/>
            </a:pPr>
            <a:r>
              <a:rPr lang="en"/>
              <a:t>Topic specific group support</a:t>
            </a:r>
            <a:endParaRPr/>
          </a:p>
          <a:p>
            <a:pPr indent="-317500" lvl="2" marL="1371600" rtl="0" algn="l">
              <a:spcBef>
                <a:spcPts val="0"/>
              </a:spcBef>
              <a:spcAft>
                <a:spcPts val="0"/>
              </a:spcAft>
              <a:buSzPts val="1400"/>
              <a:buChar char="■"/>
            </a:pPr>
            <a:r>
              <a:rPr lang="en"/>
              <a:t>Consultations with LWAs and clinicians on internal training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SERVICES: RESOURCES, REFERRALS</a:t>
            </a:r>
            <a:endParaRPr/>
          </a:p>
        </p:txBody>
      </p:sp>
      <p:sp>
        <p:nvSpPr>
          <p:cNvPr id="113" name="Google Shape;113;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Library of books about eating disorders, disordered eating, and recovery</a:t>
            </a:r>
            <a:endParaRPr/>
          </a:p>
          <a:p>
            <a:pPr indent="-317500" lvl="1" marL="914400" rtl="0" algn="l">
              <a:spcBef>
                <a:spcPts val="1000"/>
              </a:spcBef>
              <a:spcAft>
                <a:spcPts val="0"/>
              </a:spcAft>
              <a:buSzPts val="1400"/>
              <a:buChar char="○"/>
            </a:pPr>
            <a:r>
              <a:rPr lang="en"/>
              <a:t>In the process of expanding</a:t>
            </a:r>
            <a:endParaRPr/>
          </a:p>
          <a:p>
            <a:pPr indent="-342900" lvl="0" marL="457200" rtl="0" algn="l">
              <a:spcBef>
                <a:spcPts val="1000"/>
              </a:spcBef>
              <a:spcAft>
                <a:spcPts val="0"/>
              </a:spcAft>
              <a:buSzPts val="1800"/>
              <a:buChar char="●"/>
            </a:pPr>
            <a:r>
              <a:rPr lang="en"/>
              <a:t>Referral to other information and services online</a:t>
            </a:r>
            <a:endParaRPr/>
          </a:p>
          <a:p>
            <a:pPr indent="-342900" lvl="0" marL="457200" rtl="0" algn="l">
              <a:spcBef>
                <a:spcPts val="1000"/>
              </a:spcBef>
              <a:spcAft>
                <a:spcPts val="0"/>
              </a:spcAft>
              <a:buSzPts val="1800"/>
              <a:buChar char="●"/>
            </a:pPr>
            <a:r>
              <a:rPr lang="en"/>
              <a:t>Referral information on places to seek clinical care in Montreal</a:t>
            </a:r>
            <a:endParaRPr/>
          </a:p>
          <a:p>
            <a:pPr indent="-317500" lvl="1" marL="914400" rtl="0" algn="l">
              <a:spcBef>
                <a:spcPts val="1000"/>
              </a:spcBef>
              <a:spcAft>
                <a:spcPts val="0"/>
              </a:spcAft>
              <a:buSzPts val="1400"/>
              <a:buChar char="○"/>
            </a:pPr>
            <a:r>
              <a:rPr lang="en"/>
              <a:t>Non-diet dieticians</a:t>
            </a:r>
            <a:endParaRPr/>
          </a:p>
          <a:p>
            <a:pPr indent="-317500" lvl="1" marL="914400" rtl="0" algn="l">
              <a:spcBef>
                <a:spcPts val="1000"/>
              </a:spcBef>
              <a:spcAft>
                <a:spcPts val="0"/>
              </a:spcAft>
              <a:buSzPts val="1400"/>
              <a:buChar char="○"/>
            </a:pPr>
            <a:r>
              <a:rPr lang="en"/>
              <a:t>Anglophones</a:t>
            </a:r>
            <a:endParaRPr/>
          </a:p>
          <a:p>
            <a:pPr indent="-317500" lvl="1" marL="914400" rtl="0" algn="l">
              <a:spcBef>
                <a:spcPts val="1000"/>
              </a:spcBef>
              <a:spcAft>
                <a:spcPts val="1000"/>
              </a:spcAft>
              <a:buSzPts val="1400"/>
              <a:buChar char="○"/>
            </a:pPr>
            <a:r>
              <a:rPr lang="en"/>
              <a:t>International students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SERVICES: ADVOCACY, PUBLIC EDUCATION</a:t>
            </a:r>
            <a:endParaRPr/>
          </a:p>
        </p:txBody>
      </p:sp>
      <p:sp>
        <p:nvSpPr>
          <p:cNvPr id="119" name="Google Shape;119;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McGill Eating Disorder Clinic Closure Report</a:t>
            </a:r>
            <a:endParaRPr/>
          </a:p>
          <a:p>
            <a:pPr indent="-317500" lvl="1" marL="914400" rtl="0" algn="l">
              <a:spcBef>
                <a:spcPts val="0"/>
              </a:spcBef>
              <a:spcAft>
                <a:spcPts val="0"/>
              </a:spcAft>
              <a:buSzPts val="1400"/>
              <a:buChar char="○"/>
            </a:pPr>
            <a:r>
              <a:rPr lang="en"/>
              <a:t>Access to Information Request</a:t>
            </a:r>
            <a:endParaRPr/>
          </a:p>
          <a:p>
            <a:pPr indent="-342900" lvl="0" marL="457200" rtl="0" algn="l">
              <a:spcBef>
                <a:spcPts val="0"/>
              </a:spcBef>
              <a:spcAft>
                <a:spcPts val="0"/>
              </a:spcAft>
              <a:buSzPts val="1800"/>
              <a:buChar char="●"/>
            </a:pPr>
            <a:r>
              <a:rPr lang="en"/>
              <a:t>Eating Disorder Awareness Week</a:t>
            </a:r>
            <a:endParaRPr/>
          </a:p>
          <a:p>
            <a:pPr indent="-317500" lvl="1" marL="914400" rtl="0" algn="l">
              <a:spcBef>
                <a:spcPts val="0"/>
              </a:spcBef>
              <a:spcAft>
                <a:spcPts val="0"/>
              </a:spcAft>
              <a:buSzPts val="1400"/>
              <a:buChar char="○"/>
            </a:pPr>
            <a:r>
              <a:rPr lang="en"/>
              <a:t>Tabling</a:t>
            </a:r>
            <a:endParaRPr/>
          </a:p>
          <a:p>
            <a:pPr indent="-317500" lvl="1" marL="914400" rtl="0" algn="l">
              <a:spcBef>
                <a:spcPts val="0"/>
              </a:spcBef>
              <a:spcAft>
                <a:spcPts val="0"/>
              </a:spcAft>
              <a:buSzPts val="1400"/>
              <a:buChar char="○"/>
            </a:pPr>
            <a:r>
              <a:rPr lang="en"/>
              <a:t>Events</a:t>
            </a:r>
            <a:endParaRPr/>
          </a:p>
          <a:p>
            <a:pPr indent="-342900" lvl="0" marL="457200" rtl="0" algn="l">
              <a:spcBef>
                <a:spcPts val="0"/>
              </a:spcBef>
              <a:spcAft>
                <a:spcPts val="0"/>
              </a:spcAft>
              <a:buSzPts val="1800"/>
              <a:buChar char="●"/>
            </a:pPr>
            <a:r>
              <a:rPr lang="en"/>
              <a:t>Mental Illness Awareness Week (also started 2019)</a:t>
            </a:r>
            <a:endParaRPr/>
          </a:p>
          <a:p>
            <a:pPr indent="-317500" lvl="1" marL="914400" rtl="0" algn="l">
              <a:spcBef>
                <a:spcPts val="0"/>
              </a:spcBef>
              <a:spcAft>
                <a:spcPts val="0"/>
              </a:spcAft>
              <a:buSzPts val="1400"/>
              <a:buChar char="○"/>
            </a:pPr>
            <a:r>
              <a:rPr lang="en"/>
              <a:t>Events</a:t>
            </a:r>
            <a:endParaRPr/>
          </a:p>
          <a:p>
            <a:pPr indent="-317500" lvl="1" marL="914400" rtl="0" algn="l">
              <a:spcBef>
                <a:spcPts val="0"/>
              </a:spcBef>
              <a:spcAft>
                <a:spcPts val="0"/>
              </a:spcAft>
              <a:buSzPts val="1400"/>
              <a:buChar char="○"/>
            </a:pPr>
            <a:r>
              <a:rPr lang="en"/>
              <a:t>Panel participation</a:t>
            </a:r>
            <a:endParaRPr/>
          </a:p>
          <a:p>
            <a:pPr indent="-342900" lvl="0" marL="457200" rtl="0" algn="l">
              <a:spcBef>
                <a:spcPts val="0"/>
              </a:spcBef>
              <a:spcAft>
                <a:spcPts val="0"/>
              </a:spcAft>
              <a:buSzPts val="1800"/>
              <a:buChar char="●"/>
            </a:pPr>
            <a:r>
              <a:rPr lang="en"/>
              <a:t>IN DEVELOPMENT: Trainings for other people </a:t>
            </a:r>
            <a:r>
              <a:rPr lang="en"/>
              <a:t>working</a:t>
            </a:r>
            <a:r>
              <a:rPr lang="en"/>
              <a:t> to support students and improve mental health at McGill, e.g. floor fellows, Peer Support Centre volunteers, Athletics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PRESS</a:t>
            </a:r>
            <a:endParaRPr/>
          </a:p>
        </p:txBody>
      </p:sp>
      <p:sp>
        <p:nvSpPr>
          <p:cNvPr id="125" name="Google Shape;125;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Clr>
                <a:srgbClr val="FFFFFF"/>
              </a:buClr>
              <a:buSzPts val="1800"/>
              <a:buFont typeface="Lato Black"/>
              <a:buChar char="●"/>
            </a:pPr>
            <a:r>
              <a:rPr lang="en">
                <a:solidFill>
                  <a:srgbClr val="FFFFFF"/>
                </a:solidFill>
                <a:latin typeface="Lato Black"/>
                <a:ea typeface="Lato Black"/>
                <a:cs typeface="Lato Black"/>
                <a:sym typeface="Lato Black"/>
              </a:rPr>
              <a:t>CBC: </a:t>
            </a:r>
            <a:r>
              <a:rPr lang="en" u="sng">
                <a:solidFill>
                  <a:srgbClr val="FFFFFF"/>
                </a:solidFill>
                <a:hlinkClick r:id="rId3"/>
              </a:rPr>
              <a:t>'It means the world': Why peer support is crucial for those struggling with eating disorders</a:t>
            </a:r>
            <a:endParaRPr>
              <a:solidFill>
                <a:srgbClr val="FFFFFF"/>
              </a:solidFill>
            </a:endParaRPr>
          </a:p>
          <a:p>
            <a:pPr indent="-342900" lvl="0" marL="457200" rtl="0" algn="l">
              <a:spcBef>
                <a:spcPts val="1000"/>
              </a:spcBef>
              <a:spcAft>
                <a:spcPts val="0"/>
              </a:spcAft>
              <a:buClr>
                <a:srgbClr val="FFFFFF"/>
              </a:buClr>
              <a:buSzPts val="1800"/>
              <a:buFont typeface="Lato Black"/>
              <a:buChar char="●"/>
            </a:pPr>
            <a:r>
              <a:rPr lang="en">
                <a:solidFill>
                  <a:srgbClr val="FFFFFF"/>
                </a:solidFill>
                <a:latin typeface="Lato Black"/>
                <a:ea typeface="Lato Black"/>
                <a:cs typeface="Lato Black"/>
                <a:sym typeface="Lato Black"/>
              </a:rPr>
              <a:t>The McGill Tribune: </a:t>
            </a:r>
            <a:r>
              <a:rPr lang="en" u="sng">
                <a:solidFill>
                  <a:srgbClr val="FFFFFF"/>
                </a:solidFill>
                <a:hlinkClick r:id="rId4"/>
              </a:rPr>
              <a:t>Starting the conversation about eating disorders</a:t>
            </a:r>
            <a:endParaRPr>
              <a:solidFill>
                <a:srgbClr val="FFFFFF"/>
              </a:solidFill>
            </a:endParaRPr>
          </a:p>
          <a:p>
            <a:pPr indent="-342900" lvl="0" marL="457200" rtl="0" algn="l">
              <a:spcBef>
                <a:spcPts val="1000"/>
              </a:spcBef>
              <a:spcAft>
                <a:spcPts val="0"/>
              </a:spcAft>
              <a:buClr>
                <a:srgbClr val="FFFFFF"/>
              </a:buClr>
              <a:buSzPts val="1800"/>
              <a:buFont typeface="Lato Black"/>
              <a:buChar char="●"/>
            </a:pPr>
            <a:r>
              <a:rPr lang="en">
                <a:solidFill>
                  <a:srgbClr val="FFFFFF"/>
                </a:solidFill>
                <a:latin typeface="Lato Black"/>
                <a:ea typeface="Lato Black"/>
                <a:cs typeface="Lato Black"/>
                <a:sym typeface="Lato Black"/>
              </a:rPr>
              <a:t>The Bull and Bear: </a:t>
            </a:r>
            <a:r>
              <a:rPr lang="en" u="sng">
                <a:solidFill>
                  <a:srgbClr val="FFFFFF"/>
                </a:solidFill>
                <a:hlinkClick r:id="rId5"/>
              </a:rPr>
              <a:t>Combating Stigma with Eating Disorder Awareness Week</a:t>
            </a:r>
            <a:endParaRPr>
              <a:solidFill>
                <a:srgbClr val="FFFFFF"/>
              </a:solidFill>
            </a:endParaRPr>
          </a:p>
          <a:p>
            <a:pPr indent="0" lvl="0" marL="0" rtl="0" algn="l">
              <a:spcBef>
                <a:spcPts val="1000"/>
              </a:spcBef>
              <a:spcAft>
                <a:spcPts val="1600"/>
              </a:spcAft>
              <a:buNone/>
            </a:pPr>
            <a:r>
              <a:t/>
            </a:r>
            <a:endParaRPr>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6"/>
          <p:cNvSpPr txBox="1"/>
          <p:nvPr>
            <p:ph idx="1" type="body"/>
          </p:nvPr>
        </p:nvSpPr>
        <p:spPr>
          <a:xfrm>
            <a:off x="1572600" y="2269200"/>
            <a:ext cx="5998800" cy="605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Lato Light"/>
                <a:ea typeface="Lato Light"/>
                <a:cs typeface="Lato Light"/>
                <a:sym typeface="Lato Light"/>
              </a:rPr>
              <a:t>QUESTIONS? </a:t>
            </a:r>
            <a:endParaRPr sz="3600">
              <a:solidFill>
                <a:srgbClr val="FFFFFF"/>
              </a:solidFill>
              <a:latin typeface="Lato Light"/>
              <a:ea typeface="Lato Light"/>
              <a:cs typeface="Lato Light"/>
              <a:sym typeface="Lato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216350" y="1589600"/>
            <a:ext cx="4045200" cy="237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Lato Light"/>
                <a:ea typeface="Lato Light"/>
                <a:cs typeface="Lato Light"/>
                <a:sym typeface="Lato Light"/>
              </a:rPr>
              <a:t>EATING DISORDER RESOURCE &amp; SUPPORT CENTRE</a:t>
            </a:r>
            <a:endParaRPr sz="3600">
              <a:solidFill>
                <a:srgbClr val="FFFFFF"/>
              </a:solidFill>
              <a:latin typeface="Lato Light"/>
              <a:ea typeface="Lato Light"/>
              <a:cs typeface="Lato Light"/>
              <a:sym typeface="Lato Light"/>
            </a:endParaRPr>
          </a:p>
        </p:txBody>
      </p:sp>
      <p:sp>
        <p:nvSpPr>
          <p:cNvPr id="60" name="Google Shape;60;p14"/>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Font typeface="Lato Light"/>
              <a:buAutoNum type="arabicPeriod"/>
            </a:pPr>
            <a:r>
              <a:rPr lang="en">
                <a:latin typeface="Lato Light"/>
                <a:ea typeface="Lato Light"/>
                <a:cs typeface="Lato Light"/>
                <a:sym typeface="Lato Light"/>
              </a:rPr>
              <a:t>Background</a:t>
            </a:r>
            <a:endParaRPr>
              <a:latin typeface="Lato Light"/>
              <a:ea typeface="Lato Light"/>
              <a:cs typeface="Lato Light"/>
              <a:sym typeface="Lato Light"/>
            </a:endParaRPr>
          </a:p>
          <a:p>
            <a:pPr indent="-342900" lvl="0" marL="457200" rtl="0" algn="l">
              <a:spcBef>
                <a:spcPts val="0"/>
              </a:spcBef>
              <a:spcAft>
                <a:spcPts val="0"/>
              </a:spcAft>
              <a:buSzPts val="1800"/>
              <a:buFont typeface="Lato Light"/>
              <a:buAutoNum type="arabicPeriod"/>
            </a:pPr>
            <a:r>
              <a:rPr lang="en">
                <a:latin typeface="Lato Light"/>
                <a:ea typeface="Lato Light"/>
                <a:cs typeface="Lato Light"/>
                <a:sym typeface="Lato Light"/>
              </a:rPr>
              <a:t>Mandate</a:t>
            </a:r>
            <a:endParaRPr>
              <a:latin typeface="Lato Light"/>
              <a:ea typeface="Lato Light"/>
              <a:cs typeface="Lato Light"/>
              <a:sym typeface="Lato Light"/>
            </a:endParaRPr>
          </a:p>
          <a:p>
            <a:pPr indent="-342900" lvl="0" marL="457200" rtl="0" algn="l">
              <a:spcBef>
                <a:spcPts val="0"/>
              </a:spcBef>
              <a:spcAft>
                <a:spcPts val="0"/>
              </a:spcAft>
              <a:buSzPts val="1800"/>
              <a:buFont typeface="Lato Light"/>
              <a:buAutoNum type="arabicPeriod"/>
            </a:pPr>
            <a:r>
              <a:rPr lang="en">
                <a:latin typeface="Lato Light"/>
                <a:ea typeface="Lato Light"/>
                <a:cs typeface="Lato Light"/>
                <a:sym typeface="Lato Light"/>
              </a:rPr>
              <a:t>Budget</a:t>
            </a:r>
            <a:endParaRPr>
              <a:latin typeface="Lato Light"/>
              <a:ea typeface="Lato Light"/>
              <a:cs typeface="Lato Light"/>
              <a:sym typeface="Lato Light"/>
            </a:endParaRPr>
          </a:p>
          <a:p>
            <a:pPr indent="-342900" lvl="0" marL="457200" rtl="0" algn="l">
              <a:spcBef>
                <a:spcPts val="0"/>
              </a:spcBef>
              <a:spcAft>
                <a:spcPts val="0"/>
              </a:spcAft>
              <a:buSzPts val="1800"/>
              <a:buFont typeface="Lato Light"/>
              <a:buAutoNum type="arabicPeriod"/>
            </a:pPr>
            <a:r>
              <a:rPr lang="en">
                <a:latin typeface="Lato Light"/>
                <a:ea typeface="Lato Light"/>
                <a:cs typeface="Lato Light"/>
                <a:sym typeface="Lato Light"/>
              </a:rPr>
              <a:t>Internal Structure</a:t>
            </a:r>
            <a:endParaRPr>
              <a:latin typeface="Lato Light"/>
              <a:ea typeface="Lato Light"/>
              <a:cs typeface="Lato Light"/>
              <a:sym typeface="Lato Light"/>
            </a:endParaRPr>
          </a:p>
          <a:p>
            <a:pPr indent="-342900" lvl="0" marL="457200" rtl="0" algn="l">
              <a:spcBef>
                <a:spcPts val="0"/>
              </a:spcBef>
              <a:spcAft>
                <a:spcPts val="0"/>
              </a:spcAft>
              <a:buSzPts val="1800"/>
              <a:buFont typeface="Lato Light"/>
              <a:buAutoNum type="arabicPeriod"/>
            </a:pPr>
            <a:r>
              <a:rPr lang="en">
                <a:latin typeface="Lato Light"/>
                <a:ea typeface="Lato Light"/>
                <a:cs typeface="Lato Light"/>
                <a:sym typeface="Lato Light"/>
              </a:rPr>
              <a:t>Services</a:t>
            </a:r>
            <a:endParaRPr>
              <a:latin typeface="Lato Light"/>
              <a:ea typeface="Lato Light"/>
              <a:cs typeface="Lato Light"/>
              <a:sym typeface="Lato Light"/>
            </a:endParaRPr>
          </a:p>
          <a:p>
            <a:pPr indent="-317500" lvl="1" marL="914400" rtl="0" algn="l">
              <a:spcBef>
                <a:spcPts val="0"/>
              </a:spcBef>
              <a:spcAft>
                <a:spcPts val="0"/>
              </a:spcAft>
              <a:buSzPts val="1400"/>
              <a:buFont typeface="Lato Light"/>
              <a:buAutoNum type="alphaLcPeriod"/>
            </a:pPr>
            <a:r>
              <a:rPr lang="en">
                <a:latin typeface="Lato Light"/>
                <a:ea typeface="Lato Light"/>
                <a:cs typeface="Lato Light"/>
                <a:sym typeface="Lato Light"/>
              </a:rPr>
              <a:t>Support</a:t>
            </a:r>
            <a:endParaRPr>
              <a:latin typeface="Lato Light"/>
              <a:ea typeface="Lato Light"/>
              <a:cs typeface="Lato Light"/>
              <a:sym typeface="Lato Light"/>
            </a:endParaRPr>
          </a:p>
          <a:p>
            <a:pPr indent="-317500" lvl="1" marL="914400" rtl="0" algn="l">
              <a:spcBef>
                <a:spcPts val="0"/>
              </a:spcBef>
              <a:spcAft>
                <a:spcPts val="0"/>
              </a:spcAft>
              <a:buSzPts val="1400"/>
              <a:buFont typeface="Lato Light"/>
              <a:buAutoNum type="alphaLcPeriod"/>
            </a:pPr>
            <a:r>
              <a:rPr lang="en">
                <a:latin typeface="Lato Light"/>
                <a:ea typeface="Lato Light"/>
                <a:cs typeface="Lato Light"/>
                <a:sym typeface="Lato Light"/>
              </a:rPr>
              <a:t>Referrals</a:t>
            </a:r>
            <a:endParaRPr>
              <a:latin typeface="Lato Light"/>
              <a:ea typeface="Lato Light"/>
              <a:cs typeface="Lato Light"/>
              <a:sym typeface="Lato Light"/>
            </a:endParaRPr>
          </a:p>
          <a:p>
            <a:pPr indent="-317500" lvl="1" marL="914400" rtl="0" algn="l">
              <a:spcBef>
                <a:spcPts val="0"/>
              </a:spcBef>
              <a:spcAft>
                <a:spcPts val="0"/>
              </a:spcAft>
              <a:buSzPts val="1400"/>
              <a:buFont typeface="Lato Light"/>
              <a:buAutoNum type="alphaLcPeriod"/>
            </a:pPr>
            <a:r>
              <a:rPr lang="en">
                <a:latin typeface="Lato Light"/>
                <a:ea typeface="Lato Light"/>
                <a:cs typeface="Lato Light"/>
                <a:sym typeface="Lato Light"/>
              </a:rPr>
              <a:t>Resources</a:t>
            </a:r>
            <a:endParaRPr>
              <a:latin typeface="Lato Light"/>
              <a:ea typeface="Lato Light"/>
              <a:cs typeface="Lato Light"/>
              <a:sym typeface="Lato Light"/>
            </a:endParaRPr>
          </a:p>
          <a:p>
            <a:pPr indent="-317500" lvl="1" marL="914400" rtl="0" algn="l">
              <a:spcBef>
                <a:spcPts val="0"/>
              </a:spcBef>
              <a:spcAft>
                <a:spcPts val="0"/>
              </a:spcAft>
              <a:buSzPts val="1400"/>
              <a:buFont typeface="Lato Light"/>
              <a:buAutoNum type="alphaLcPeriod"/>
            </a:pPr>
            <a:r>
              <a:rPr lang="en">
                <a:latin typeface="Lato Light"/>
                <a:ea typeface="Lato Light"/>
                <a:cs typeface="Lato Light"/>
                <a:sym typeface="Lato Light"/>
              </a:rPr>
              <a:t>Advocacy</a:t>
            </a:r>
            <a:endParaRPr>
              <a:latin typeface="Lato Light"/>
              <a:ea typeface="Lato Light"/>
              <a:cs typeface="Lato Light"/>
              <a:sym typeface="Lato Light"/>
            </a:endParaRPr>
          </a:p>
          <a:p>
            <a:pPr indent="-317500" lvl="1" marL="914400" rtl="0" algn="l">
              <a:spcBef>
                <a:spcPts val="0"/>
              </a:spcBef>
              <a:spcAft>
                <a:spcPts val="0"/>
              </a:spcAft>
              <a:buSzPts val="1400"/>
              <a:buFont typeface="Lato Light"/>
              <a:buAutoNum type="alphaLcPeriod"/>
            </a:pPr>
            <a:r>
              <a:rPr lang="en">
                <a:latin typeface="Lato Light"/>
                <a:ea typeface="Lato Light"/>
                <a:cs typeface="Lato Light"/>
                <a:sym typeface="Lato Light"/>
              </a:rPr>
              <a:t>Public Education</a:t>
            </a:r>
            <a:endParaRPr>
              <a:latin typeface="Lato Light"/>
              <a:ea typeface="Lato Light"/>
              <a:cs typeface="Lato Light"/>
              <a:sym typeface="Lato Light"/>
            </a:endParaRPr>
          </a:p>
          <a:p>
            <a:pPr indent="-342900" lvl="0" marL="457200" rtl="0" algn="l">
              <a:spcBef>
                <a:spcPts val="0"/>
              </a:spcBef>
              <a:spcAft>
                <a:spcPts val="0"/>
              </a:spcAft>
              <a:buSzPts val="1800"/>
              <a:buFont typeface="Lato Light"/>
              <a:buAutoNum type="arabicPeriod"/>
            </a:pPr>
            <a:r>
              <a:rPr lang="en">
                <a:latin typeface="Lato Light"/>
                <a:ea typeface="Lato Light"/>
                <a:cs typeface="Lato Light"/>
                <a:sym typeface="Lato Light"/>
              </a:rPr>
              <a:t>Accolades</a:t>
            </a:r>
            <a:endParaRPr>
              <a:latin typeface="Lato Light"/>
              <a:ea typeface="Lato Light"/>
              <a:cs typeface="Lato Light"/>
              <a:sym typeface="Lato Light"/>
            </a:endParaRPr>
          </a:p>
          <a:p>
            <a:pPr indent="-342900" lvl="0" marL="457200" rtl="0" algn="l">
              <a:spcBef>
                <a:spcPts val="0"/>
              </a:spcBef>
              <a:spcAft>
                <a:spcPts val="0"/>
              </a:spcAft>
              <a:buSzPts val="1800"/>
              <a:buFont typeface="Lato Light"/>
              <a:buAutoNum type="arabicPeriod"/>
            </a:pPr>
            <a:r>
              <a:rPr lang="en">
                <a:latin typeface="Lato Light"/>
                <a:ea typeface="Lato Light"/>
                <a:cs typeface="Lato Light"/>
                <a:sym typeface="Lato Light"/>
              </a:rPr>
              <a:t>Questions?</a:t>
            </a:r>
            <a:endParaRPr>
              <a:latin typeface="Lato Light"/>
              <a:ea typeface="Lato Light"/>
              <a:cs typeface="Lato Light"/>
              <a:sym typeface="Lato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pic>
        <p:nvPicPr>
          <p:cNvPr id="65" name="Google Shape;65;p15" title="Video.mp4">
            <a:hlinkClick r:id="rId3"/>
          </p:cNvPr>
          <p:cNvPicPr preferRelativeResize="0"/>
          <p:nvPr/>
        </p:nvPicPr>
        <p:blipFill>
          <a:blip r:embed="rId4">
            <a:alphaModFix/>
          </a:blip>
          <a:stretch>
            <a:fillRect/>
          </a:stretch>
        </p:blipFill>
        <p:spPr>
          <a:xfrm>
            <a:off x="1007800" y="0"/>
            <a:ext cx="6858008"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2989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a:t>
            </a:r>
            <a:endParaRPr/>
          </a:p>
        </p:txBody>
      </p:sp>
      <p:sp>
        <p:nvSpPr>
          <p:cNvPr id="71" name="Google Shape;71;p16"/>
          <p:cNvSpPr txBox="1"/>
          <p:nvPr>
            <p:ph idx="1" type="body"/>
          </p:nvPr>
        </p:nvSpPr>
        <p:spPr>
          <a:xfrm>
            <a:off x="311700" y="928425"/>
            <a:ext cx="8520600" cy="3863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After the McGill Eating Disorder Program was fully defunded in 2017, students began advocating for eating disorder support services that were now lacking on campus. In 2019, the SSMU VP (Student Life) Sophia Esterle ran the first SSMU Eating Disorder Awareness Week and started regularly meeting with other invested students. As a response to the lack of resources and conversations around eating disorders and disordered eating on campus, VP Esterle and undergraduate student Paloma Hepler, along with several other students instrumental to the creation of the program, led a plan for the SSMU to start building much-needed support services to complement the ongoing advocacy work. This effort eventually grew into a resource centre to hold peer-support programs, raise awareness, and do advocacy work – the SSMU Eating Disorder Resource and Support Centre.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a:t>
            </a:r>
            <a:endParaRPr/>
          </a:p>
        </p:txBody>
      </p:sp>
      <p:sp>
        <p:nvSpPr>
          <p:cNvPr id="77" name="Google Shape;77;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CONSTITUTION PREAMBLE: </a:t>
            </a:r>
            <a:r>
              <a:rPr lang="en"/>
              <a:t>The SSMU Eating Disorder Resource &amp; Support Centre shall provide resources and support to the Students of McGill University specialized in Eating Disorders in the form of documentation and peer support. These services are in no way therapeutic and do not replace therapeutic treatment for Eating Disorders. This Centre was created with the intention of creating spaces and support led by students for other students that are inclusive and knowledgeable of Eating Disorders, breaking down the barriers and stigma facing students suffering from disordered eating and eating disorders. Volunteers will be trained around eating disorders and active listening, but do not have the capacity or knowledge to be councillors, therapists, or psychologists for their peers.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Lato Light"/>
                <a:ea typeface="Lato Light"/>
                <a:cs typeface="Lato Light"/>
                <a:sym typeface="Lato Light"/>
              </a:rPr>
              <a:t>MANDATE</a:t>
            </a:r>
            <a:endParaRPr>
              <a:solidFill>
                <a:srgbClr val="FFFFFF"/>
              </a:solidFill>
              <a:latin typeface="Lato Light"/>
              <a:ea typeface="Lato Light"/>
              <a:cs typeface="Lato Light"/>
              <a:sym typeface="Lato Light"/>
            </a:endParaRPr>
          </a:p>
        </p:txBody>
      </p:sp>
      <p:sp>
        <p:nvSpPr>
          <p:cNvPr id="83" name="Google Shape;83;p18"/>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rgbClr val="FFFFFF"/>
                </a:solidFill>
                <a:latin typeface="Lato Light"/>
                <a:ea typeface="Lato Light"/>
                <a:cs typeface="Lato Light"/>
                <a:sym typeface="Lato Light"/>
              </a:rPr>
              <a:t>The centre’s mandate shall be to: </a:t>
            </a:r>
            <a:endParaRPr sz="1600">
              <a:solidFill>
                <a:srgbClr val="FFFFFF"/>
              </a:solidFill>
              <a:latin typeface="Lato Light"/>
              <a:ea typeface="Lato Light"/>
              <a:cs typeface="Lato Light"/>
              <a:sym typeface="Lato Light"/>
            </a:endParaRPr>
          </a:p>
          <a:p>
            <a:pPr indent="0" lvl="0" marL="0" rtl="0" algn="l">
              <a:lnSpc>
                <a:spcPct val="100000"/>
              </a:lnSpc>
              <a:spcBef>
                <a:spcPts val="0"/>
              </a:spcBef>
              <a:spcAft>
                <a:spcPts val="0"/>
              </a:spcAft>
              <a:buNone/>
            </a:pPr>
            <a:r>
              <a:t/>
            </a:r>
            <a:endParaRPr sz="1600">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rPr lang="en">
                <a:solidFill>
                  <a:srgbClr val="FFFFFF"/>
                </a:solidFill>
                <a:latin typeface="Lato Light"/>
                <a:ea typeface="Lato Light"/>
                <a:cs typeface="Lato Light"/>
                <a:sym typeface="Lato Light"/>
              </a:rPr>
              <a:t>2.1 	Create anti - oppressive and inclusive spaces wherein members may discuss and receive peer support for their lived experiences of eating disorders/disordered eating as well as Recovery;</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rPr lang="en">
                <a:solidFill>
                  <a:srgbClr val="FFFFFF"/>
                </a:solidFill>
                <a:latin typeface="Lato Light"/>
                <a:ea typeface="Lato Light"/>
                <a:cs typeface="Lato Light"/>
                <a:sym typeface="Lato Light"/>
              </a:rPr>
              <a:t>2.2	Disseminate information on both on-campus and off-campus supports for eating disorders/disordered eating and assist members in navigating these resources;</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rPr lang="en">
                <a:solidFill>
                  <a:srgbClr val="FFFFFF"/>
                </a:solidFill>
                <a:latin typeface="Lato Light"/>
                <a:ea typeface="Lato Light"/>
                <a:cs typeface="Lato Light"/>
                <a:sym typeface="Lato Light"/>
              </a:rPr>
              <a:t>2.3	Organize awareness campaigns and events which educate members about the realities and impacts of eating disorders/disordered eating — for instance, SSMU’s annual National Eating Disorders Awareness Week;</a:t>
            </a:r>
            <a:endParaRPr>
              <a:solidFill>
                <a:srgbClr val="FFFFFF"/>
              </a:solidFill>
              <a:latin typeface="Lato Light"/>
              <a:ea typeface="Lato Light"/>
              <a:cs typeface="Lato Light"/>
              <a:sym typeface="Lato Light"/>
            </a:endParaRPr>
          </a:p>
          <a:p>
            <a:pPr indent="0" lvl="0" marL="914400" rtl="0" algn="l">
              <a:lnSpc>
                <a:spcPct val="100000"/>
              </a:lnSpc>
              <a:spcBef>
                <a:spcPts val="0"/>
              </a:spcBef>
              <a:spcAft>
                <a:spcPts val="0"/>
              </a:spcAft>
              <a:buNone/>
            </a:pPr>
            <a:r>
              <a:t/>
            </a:r>
            <a:endParaRPr sz="1400">
              <a:solidFill>
                <a:srgbClr val="FFFFFF"/>
              </a:solidFill>
              <a:latin typeface="Lato Light"/>
              <a:ea typeface="Lato Light"/>
              <a:cs typeface="Lato Light"/>
              <a:sym typeface="Lato Light"/>
            </a:endParaRPr>
          </a:p>
          <a:p>
            <a:pPr indent="0" lvl="0" marL="0" rtl="0" algn="l">
              <a:lnSpc>
                <a:spcPct val="100000"/>
              </a:lnSpc>
              <a:spcBef>
                <a:spcPts val="0"/>
              </a:spcBef>
              <a:spcAft>
                <a:spcPts val="0"/>
              </a:spcAft>
              <a:buNone/>
            </a:pPr>
            <a:r>
              <a:t/>
            </a:r>
            <a:endParaRPr sz="1400">
              <a:solidFill>
                <a:srgbClr val="FFFFFF"/>
              </a:solidFill>
              <a:latin typeface="Lato Light"/>
              <a:ea typeface="Lato Light"/>
              <a:cs typeface="Lato Light"/>
              <a:sym typeface="Lato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Lato Light"/>
                <a:ea typeface="Lato Light"/>
                <a:cs typeface="Lato Light"/>
                <a:sym typeface="Lato Light"/>
              </a:rPr>
              <a:t>MANDATE</a:t>
            </a:r>
            <a:endParaRPr>
              <a:solidFill>
                <a:srgbClr val="FFFFFF"/>
              </a:solidFill>
              <a:latin typeface="Lato Light"/>
              <a:ea typeface="Lato Light"/>
              <a:cs typeface="Lato Light"/>
              <a:sym typeface="Lato Light"/>
            </a:endParaRPr>
          </a:p>
        </p:txBody>
      </p:sp>
      <p:sp>
        <p:nvSpPr>
          <p:cNvPr id="89" name="Google Shape;89;p19"/>
          <p:cNvSpPr txBox="1"/>
          <p:nvPr>
            <p:ph idx="1" type="body"/>
          </p:nvPr>
        </p:nvSpPr>
        <p:spPr>
          <a:xfrm>
            <a:off x="311700" y="114252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rgbClr val="FFFFFF"/>
                </a:solidFill>
                <a:latin typeface="Lato Light"/>
                <a:ea typeface="Lato Light"/>
                <a:cs typeface="Lato Light"/>
                <a:sym typeface="Lato Light"/>
              </a:rPr>
              <a:t>The centre’s mandate shall be to: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Clr>
                <a:schemeClr val="dk1"/>
              </a:buClr>
              <a:buSzPts val="1100"/>
              <a:buFont typeface="Arial"/>
              <a:buNone/>
            </a:pPr>
            <a:r>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rPr lang="en">
                <a:solidFill>
                  <a:srgbClr val="FFFFFF"/>
                </a:solidFill>
                <a:latin typeface="Lato Light"/>
                <a:ea typeface="Lato Light"/>
                <a:cs typeface="Lato Light"/>
                <a:sym typeface="Lato Light"/>
              </a:rPr>
              <a:t>2.4	Develop and deliver trainings around eating disorders/disordered eating to relevant members of the McGill University community;</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Clr>
                <a:schemeClr val="dk1"/>
              </a:buClr>
              <a:buSzPts val="1100"/>
              <a:buFont typeface="Arial"/>
              <a:buNone/>
            </a:pPr>
            <a:r>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rPr lang="en">
                <a:solidFill>
                  <a:srgbClr val="FFFFFF"/>
                </a:solidFill>
                <a:latin typeface="Lato Light"/>
                <a:ea typeface="Lato Light"/>
                <a:cs typeface="Lato Light"/>
                <a:sym typeface="Lato Light"/>
              </a:rPr>
              <a:t>2.5	Advocate for the development of specialized, on-campus resources for eating disorders/disordered eating on campus and;</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Clr>
                <a:schemeClr val="dk1"/>
              </a:buClr>
              <a:buSzPts val="1100"/>
              <a:buFont typeface="Arial"/>
              <a:buNone/>
            </a:pPr>
            <a:r>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Clr>
                <a:schemeClr val="dk1"/>
              </a:buClr>
              <a:buSzPts val="1100"/>
              <a:buFont typeface="Arial"/>
              <a:buNone/>
            </a:pPr>
            <a:r>
              <a:rPr lang="en">
                <a:solidFill>
                  <a:srgbClr val="FFFFFF"/>
                </a:solidFill>
                <a:latin typeface="Lato Light"/>
                <a:ea typeface="Lato Light"/>
                <a:cs typeface="Lato Light"/>
                <a:sym typeface="Lato Light"/>
              </a:rPr>
              <a:t>2.6	Collaborate with other student unions and local organizations on popular education campaigns as well as advocacy projects for institutional change at both the university and provincial level.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Clr>
                <a:schemeClr val="dk1"/>
              </a:buClr>
              <a:buSzPts val="1100"/>
              <a:buFont typeface="Arial"/>
              <a:buNone/>
            </a:pPr>
            <a:r>
              <a:t/>
            </a:r>
            <a:endParaRPr>
              <a:solidFill>
                <a:srgbClr val="FFFFFF"/>
              </a:solidFill>
              <a:latin typeface="Lato Light"/>
              <a:ea typeface="Lato Light"/>
              <a:cs typeface="Lato Light"/>
              <a:sym typeface="Lato Light"/>
            </a:endParaRPr>
          </a:p>
          <a:p>
            <a:pPr indent="-457200" lvl="0" marL="914400" rtl="0" algn="l">
              <a:lnSpc>
                <a:spcPct val="100000"/>
              </a:lnSpc>
              <a:spcBef>
                <a:spcPts val="0"/>
              </a:spcBef>
              <a:spcAft>
                <a:spcPts val="0"/>
              </a:spcAft>
              <a:buNone/>
            </a:pPr>
            <a:r>
              <a:t/>
            </a:r>
            <a:endParaRPr>
              <a:solidFill>
                <a:srgbClr val="FFFFFF"/>
              </a:solidFill>
              <a:latin typeface="Lato Light"/>
              <a:ea typeface="Lato Light"/>
              <a:cs typeface="Lato Light"/>
              <a:sym typeface="Lato Light"/>
            </a:endParaRPr>
          </a:p>
          <a:p>
            <a:pPr indent="0" lvl="0" marL="914400" rtl="0" algn="l">
              <a:lnSpc>
                <a:spcPct val="100000"/>
              </a:lnSpc>
              <a:spcBef>
                <a:spcPts val="0"/>
              </a:spcBef>
              <a:spcAft>
                <a:spcPts val="0"/>
              </a:spcAft>
              <a:buNone/>
            </a:pPr>
            <a:r>
              <a:t/>
            </a:r>
            <a:endParaRPr>
              <a:solidFill>
                <a:srgbClr val="FFFFFF"/>
              </a:solidFill>
              <a:latin typeface="Lato Light"/>
              <a:ea typeface="Lato Light"/>
              <a:cs typeface="Lato Light"/>
              <a:sym typeface="Lato Light"/>
            </a:endParaRPr>
          </a:p>
          <a:p>
            <a:pPr indent="0" lvl="0" marL="0" rtl="0" algn="l">
              <a:lnSpc>
                <a:spcPct val="100000"/>
              </a:lnSpc>
              <a:spcBef>
                <a:spcPts val="0"/>
              </a:spcBef>
              <a:spcAft>
                <a:spcPts val="0"/>
              </a:spcAft>
              <a:buNone/>
            </a:pPr>
            <a:r>
              <a:t/>
            </a:r>
            <a:endParaRPr>
              <a:solidFill>
                <a:srgbClr val="FFFFFF"/>
              </a:solidFill>
              <a:latin typeface="Lato Light"/>
              <a:ea typeface="Lato Light"/>
              <a:cs typeface="Lato Light"/>
              <a:sym typeface="Lato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BUDGET</a:t>
            </a:r>
            <a:endParaRPr/>
          </a:p>
        </p:txBody>
      </p:sp>
      <p:sp>
        <p:nvSpPr>
          <p:cNvPr id="95" name="Google Shape;95;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Proposed fee levy of .90$ per student</a:t>
            </a:r>
            <a:endParaRPr/>
          </a:p>
          <a:p>
            <a:pPr indent="-342900" lvl="0" marL="457200" rtl="0" algn="l">
              <a:spcBef>
                <a:spcPts val="0"/>
              </a:spcBef>
              <a:spcAft>
                <a:spcPts val="0"/>
              </a:spcAft>
              <a:buSzPts val="1800"/>
              <a:buChar char="●"/>
            </a:pPr>
            <a:r>
              <a:rPr lang="en"/>
              <a:t>To be run as part of the Referral Services Fee increase</a:t>
            </a:r>
            <a:endParaRPr/>
          </a:p>
          <a:p>
            <a:pPr indent="-342900" lvl="0" marL="457200" rtl="0" algn="l">
              <a:spcBef>
                <a:spcPts val="0"/>
              </a:spcBef>
              <a:spcAft>
                <a:spcPts val="0"/>
              </a:spcAft>
              <a:buSzPts val="1800"/>
              <a:buChar char="●"/>
            </a:pPr>
            <a:r>
              <a:rPr lang="en"/>
              <a:t>Major expenditures: </a:t>
            </a:r>
            <a:endParaRPr/>
          </a:p>
          <a:p>
            <a:pPr indent="-330200" lvl="1" marL="914400" rtl="0" algn="l">
              <a:spcBef>
                <a:spcPts val="0"/>
              </a:spcBef>
              <a:spcAft>
                <a:spcPts val="0"/>
              </a:spcAft>
              <a:buSzPts val="1600"/>
              <a:buChar char="○"/>
            </a:pPr>
            <a:r>
              <a:rPr lang="en" sz="1600"/>
              <a:t>Salaries</a:t>
            </a:r>
            <a:endParaRPr sz="1600"/>
          </a:p>
          <a:p>
            <a:pPr indent="-330200" lvl="1" marL="914400" rtl="0" algn="l">
              <a:spcBef>
                <a:spcPts val="0"/>
              </a:spcBef>
              <a:spcAft>
                <a:spcPts val="0"/>
              </a:spcAft>
              <a:buSzPts val="1600"/>
              <a:buChar char="○"/>
            </a:pPr>
            <a:r>
              <a:rPr lang="en" sz="1600"/>
              <a:t>External trainings</a:t>
            </a:r>
            <a:endParaRPr sz="1600"/>
          </a:p>
          <a:p>
            <a:pPr indent="-330200" lvl="1" marL="914400" rtl="0" algn="l">
              <a:spcBef>
                <a:spcPts val="0"/>
              </a:spcBef>
              <a:spcAft>
                <a:spcPts val="0"/>
              </a:spcAft>
              <a:buSzPts val="1600"/>
              <a:buChar char="○"/>
            </a:pPr>
            <a:r>
              <a:rPr lang="en" sz="1600"/>
              <a:t>Internal Trainings</a:t>
            </a:r>
            <a:endParaRPr sz="1600"/>
          </a:p>
          <a:p>
            <a:pPr indent="-330200" lvl="1" marL="914400" rtl="0" algn="l">
              <a:spcBef>
                <a:spcPts val="0"/>
              </a:spcBef>
              <a:spcAft>
                <a:spcPts val="0"/>
              </a:spcAft>
              <a:buSzPts val="1600"/>
              <a:buChar char="○"/>
            </a:pPr>
            <a:r>
              <a:rPr lang="en" sz="1600"/>
              <a:t>Consultations</a:t>
            </a:r>
            <a:endParaRPr sz="1600"/>
          </a:p>
          <a:p>
            <a:pPr indent="-330200" lvl="1" marL="914400" rtl="0" algn="l">
              <a:spcBef>
                <a:spcPts val="0"/>
              </a:spcBef>
              <a:spcAft>
                <a:spcPts val="0"/>
              </a:spcAft>
              <a:buSzPts val="1600"/>
              <a:buChar char="○"/>
            </a:pPr>
            <a:r>
              <a:rPr lang="en" sz="1600"/>
              <a:t>Eating Disorder Awareness Week</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INTERNAL STRUCTURE</a:t>
            </a:r>
            <a:endParaRPr/>
          </a:p>
        </p:txBody>
      </p:sp>
      <p:sp>
        <p:nvSpPr>
          <p:cNvPr id="101" name="Google Shape;101;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Non-</a:t>
            </a:r>
            <a:r>
              <a:rPr lang="en"/>
              <a:t>hierarchical</a:t>
            </a:r>
            <a:endParaRPr/>
          </a:p>
          <a:p>
            <a:pPr indent="-342900" lvl="0" marL="457200" rtl="0" algn="l">
              <a:spcBef>
                <a:spcPts val="0"/>
              </a:spcBef>
              <a:spcAft>
                <a:spcPts val="0"/>
              </a:spcAft>
              <a:buSzPts val="1800"/>
              <a:buChar char="●"/>
            </a:pPr>
            <a:r>
              <a:rPr lang="en"/>
              <a:t>Coordinators</a:t>
            </a:r>
            <a:endParaRPr/>
          </a:p>
          <a:p>
            <a:pPr indent="-317500" lvl="1" marL="914400" rtl="0" algn="l">
              <a:spcBef>
                <a:spcPts val="0"/>
              </a:spcBef>
              <a:spcAft>
                <a:spcPts val="0"/>
              </a:spcAft>
              <a:buSzPts val="1400"/>
              <a:buChar char="○"/>
            </a:pPr>
            <a:r>
              <a:rPr lang="en"/>
              <a:t>General</a:t>
            </a:r>
            <a:endParaRPr/>
          </a:p>
          <a:p>
            <a:pPr indent="-317500" lvl="1" marL="914400" rtl="0" algn="l">
              <a:spcBef>
                <a:spcPts val="0"/>
              </a:spcBef>
              <a:spcAft>
                <a:spcPts val="0"/>
              </a:spcAft>
              <a:buSzPts val="1400"/>
              <a:buChar char="○"/>
            </a:pPr>
            <a:r>
              <a:rPr lang="en"/>
              <a:t>Internal </a:t>
            </a:r>
            <a:endParaRPr/>
          </a:p>
          <a:p>
            <a:pPr indent="-317500" lvl="1" marL="914400" rtl="0" algn="l">
              <a:spcBef>
                <a:spcPts val="0"/>
              </a:spcBef>
              <a:spcAft>
                <a:spcPts val="0"/>
              </a:spcAft>
              <a:buSzPts val="1400"/>
              <a:buChar char="○"/>
            </a:pPr>
            <a:r>
              <a:rPr lang="en"/>
              <a:t>Finance</a:t>
            </a:r>
            <a:endParaRPr/>
          </a:p>
          <a:p>
            <a:pPr indent="-317500" lvl="1" marL="914400" rtl="0" algn="l">
              <a:spcBef>
                <a:spcPts val="0"/>
              </a:spcBef>
              <a:spcAft>
                <a:spcPts val="0"/>
              </a:spcAft>
              <a:buSzPts val="1400"/>
              <a:buChar char="○"/>
            </a:pPr>
            <a:r>
              <a:rPr lang="en"/>
              <a:t>Campaign</a:t>
            </a:r>
            <a:endParaRPr/>
          </a:p>
          <a:p>
            <a:pPr indent="-317500" lvl="1" marL="914400" rtl="0" algn="l">
              <a:spcBef>
                <a:spcPts val="0"/>
              </a:spcBef>
              <a:spcAft>
                <a:spcPts val="0"/>
              </a:spcAft>
              <a:buSzPts val="1400"/>
              <a:buChar char="○"/>
            </a:pPr>
            <a:r>
              <a:rPr lang="en"/>
              <a:t>Volunteer</a:t>
            </a:r>
            <a:endParaRPr/>
          </a:p>
          <a:p>
            <a:pPr indent="-317500" lvl="1" marL="914400" rtl="0" algn="l">
              <a:spcBef>
                <a:spcPts val="0"/>
              </a:spcBef>
              <a:spcAft>
                <a:spcPts val="0"/>
              </a:spcAft>
              <a:buSzPts val="1400"/>
              <a:buChar char="○"/>
            </a:pPr>
            <a:r>
              <a:rPr lang="en"/>
              <a:t>Training</a:t>
            </a:r>
            <a:endParaRPr/>
          </a:p>
          <a:p>
            <a:pPr indent="-317500" lvl="1" marL="914400" rtl="0" algn="l">
              <a:spcBef>
                <a:spcPts val="0"/>
              </a:spcBef>
              <a:spcAft>
                <a:spcPts val="0"/>
              </a:spcAft>
              <a:buSzPts val="1400"/>
              <a:buChar char="○"/>
            </a:pPr>
            <a:r>
              <a:rPr lang="en"/>
              <a:t>Events</a:t>
            </a:r>
            <a:endParaRPr/>
          </a:p>
          <a:p>
            <a:pPr indent="-317500" lvl="1" marL="914400" rtl="0" algn="l">
              <a:spcBef>
                <a:spcPts val="0"/>
              </a:spcBef>
              <a:spcAft>
                <a:spcPts val="0"/>
              </a:spcAft>
              <a:buSzPts val="1400"/>
              <a:buChar char="○"/>
            </a:pPr>
            <a:r>
              <a:rPr lang="en"/>
              <a:t>Communication</a:t>
            </a:r>
            <a:endParaRPr/>
          </a:p>
          <a:p>
            <a:pPr indent="-342900" lvl="0" marL="457200" rtl="0" algn="l">
              <a:spcBef>
                <a:spcPts val="0"/>
              </a:spcBef>
              <a:spcAft>
                <a:spcPts val="0"/>
              </a:spcAft>
              <a:buSzPts val="1800"/>
              <a:buChar char="●"/>
            </a:pPr>
            <a:r>
              <a:rPr lang="en"/>
              <a:t>Volunteers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