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Source Sans Pro Light"/>
      <p:regular r:id="rId14"/>
      <p:bold r:id="rId15"/>
      <p:italic r:id="rId16"/>
      <p:boldItalic r:id="rId17"/>
    </p:embeddedFont>
    <p:embeddedFont>
      <p:font typeface="Source Sans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Sans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SourceSansProLight-bold.fntdata"/><Relationship Id="rId14" Type="http://schemas.openxmlformats.org/officeDocument/2006/relationships/font" Target="fonts/SourceSansProLight-regular.fntdata"/><Relationship Id="rId17" Type="http://schemas.openxmlformats.org/officeDocument/2006/relationships/font" Target="fonts/SourceSansProLight-boldItalic.fntdata"/><Relationship Id="rId16" Type="http://schemas.openxmlformats.org/officeDocument/2006/relationships/font" Target="fonts/SourceSansProLigh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bold.fntdata"/><Relationship Id="rId6" Type="http://schemas.openxmlformats.org/officeDocument/2006/relationships/slide" Target="slides/slide1.xml"/><Relationship Id="rId18" Type="http://schemas.openxmlformats.org/officeDocument/2006/relationships/font" Target="fonts/SourceSans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dbc9ea2c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4dbc9ea2c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c7bb23e6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ac7bb23e6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c7bb23e6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ac7bb23e6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c7bb23e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c7bb23e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ac7bb23e6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ac7bb23e6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c7bb23e6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c7bb23e6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ac7bb23e6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ac7bb23e6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c7bb23e6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c7bb23e6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5BCB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5BCBF5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9975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EF405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60297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EF4050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97500" y="1457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60297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800"/>
              <a:buFont typeface="Source Sans Pro"/>
              <a:buNone/>
              <a:defRPr b="1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975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  <a:defRPr sz="18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■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●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■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●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EF4050"/>
              </a:buClr>
              <a:buSzPts val="1400"/>
              <a:buFont typeface="Source Sans Pro Light"/>
              <a:buChar char="■"/>
              <a:defRPr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997500" y="749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800"/>
              <a:buFont typeface="Source Sans Pro"/>
              <a:buNone/>
              <a:defRPr b="1" i="0" sz="28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9975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  <a:defRPr b="0" i="0" sz="18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■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●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■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●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EF4050"/>
              </a:buClr>
              <a:buSzPts val="1400"/>
              <a:buFont typeface="Source Sans Pro Light"/>
              <a:buChar char="○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EF4050"/>
              </a:buClr>
              <a:buSzPts val="1400"/>
              <a:buFont typeface="Source Sans Pro Light"/>
              <a:buChar char="■"/>
              <a:defRPr b="0" i="0" sz="1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BCBF5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0" y="1655800"/>
            <a:ext cx="8520600" cy="121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4800"/>
              <a:t>Report of the Vice-President (External Affairs)</a:t>
            </a:r>
            <a:endParaRPr b="1" sz="4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i="1" lang="en" sz="3000"/>
              <a:t>Fall 2020 General Assembly</a:t>
            </a:r>
            <a:endParaRPr i="1" sz="3000">
              <a:solidFill>
                <a:srgbClr val="FFFFFF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4950" y="350050"/>
            <a:ext cx="1101150" cy="110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405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ctrTitle"/>
          </p:nvPr>
        </p:nvSpPr>
        <p:spPr>
          <a:xfrm>
            <a:off x="311700" y="1886875"/>
            <a:ext cx="8520600" cy="98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sz="5500"/>
              <a:t>Who am I?</a:t>
            </a:r>
            <a:endParaRPr b="1" sz="55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Google Shape;107;p26"/>
          <p:cNvSpPr txBox="1"/>
          <p:nvPr>
            <p:ph idx="4294967295" type="title"/>
          </p:nvPr>
        </p:nvSpPr>
        <p:spPr>
          <a:xfrm>
            <a:off x="861900" y="2762300"/>
            <a:ext cx="7420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>
                <a:solidFill>
                  <a:srgbClr val="FFFFFF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Ayo Ogunremi (he/him)</a:t>
            </a:r>
            <a:endParaRPr sz="2400">
              <a:solidFill>
                <a:srgbClr val="FFFFFF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type="title"/>
          </p:nvPr>
        </p:nvSpPr>
        <p:spPr>
          <a:xfrm>
            <a:off x="1122650" y="467375"/>
            <a:ext cx="7420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600"/>
              <a:t>Platform and Goals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3" name="Google Shape;113;p27"/>
          <p:cNvSpPr txBox="1"/>
          <p:nvPr>
            <p:ph idx="1" type="body"/>
          </p:nvPr>
        </p:nvSpPr>
        <p:spPr>
          <a:xfrm>
            <a:off x="1122650" y="1393025"/>
            <a:ext cx="7734600" cy="27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</a:pPr>
            <a:r>
              <a:rPr lang="en"/>
              <a:t>Strengthening campaigns, internally and externally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</a:pPr>
            <a:r>
              <a:rPr lang="en"/>
              <a:t>Promoting affordable housing and community engagement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</a:pPr>
            <a:r>
              <a:rPr lang="en"/>
              <a:t>Amplifying marginalised voices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1800"/>
              <a:buFont typeface="Source Sans Pro Light"/>
              <a:buChar char="●"/>
            </a:pPr>
            <a:r>
              <a:rPr lang="en"/>
              <a:t>Promoting responsive and transparent governance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Source Sans Pro"/>
                <a:ea typeface="Source Sans Pro"/>
                <a:cs typeface="Source Sans Pro"/>
                <a:sym typeface="Source Sans Pro"/>
              </a:rPr>
              <a:t>Main goal</a:t>
            </a:r>
            <a:r>
              <a:rPr lang="en"/>
              <a:t>: building political infrastructure and institutional memory within SSMU External Affairs</a:t>
            </a:r>
            <a:endParaRPr/>
          </a:p>
        </p:txBody>
      </p:sp>
      <p:sp>
        <p:nvSpPr>
          <p:cNvPr id="114" name="Google Shape;114;p27"/>
          <p:cNvSpPr/>
          <p:nvPr/>
        </p:nvSpPr>
        <p:spPr>
          <a:xfrm>
            <a:off x="0" y="4634925"/>
            <a:ext cx="9144000" cy="50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8"/>
          <p:cNvSpPr txBox="1"/>
          <p:nvPr>
            <p:ph type="title"/>
          </p:nvPr>
        </p:nvSpPr>
        <p:spPr>
          <a:xfrm>
            <a:off x="0" y="745625"/>
            <a:ext cx="7420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External affairs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0" name="Google Shape;120;p28"/>
          <p:cNvSpPr/>
          <p:nvPr/>
        </p:nvSpPr>
        <p:spPr>
          <a:xfrm>
            <a:off x="3383550" y="0"/>
            <a:ext cx="5760600" cy="51576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8"/>
          <p:cNvSpPr txBox="1"/>
          <p:nvPr>
            <p:ph idx="1" type="body"/>
          </p:nvPr>
        </p:nvSpPr>
        <p:spPr>
          <a:xfrm>
            <a:off x="3619650" y="461075"/>
            <a:ext cx="52152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General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Political action </a:t>
            </a:r>
            <a:r>
              <a:rPr lang="en">
                <a:solidFill>
                  <a:srgbClr val="FFFFFF"/>
                </a:solidFill>
              </a:rPr>
              <a:t>database: political offices, labour unions, student unions, community organisations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Hiring of a Political Researcher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Inter-association relations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CSU, AFESPED-UQAM, AFESH-UQAM, </a:t>
            </a:r>
            <a:r>
              <a:rPr lang="en">
                <a:solidFill>
                  <a:schemeClr val="lt1"/>
                </a:solidFill>
              </a:rPr>
              <a:t>UOSU, </a:t>
            </a:r>
            <a:r>
              <a:rPr lang="en">
                <a:solidFill>
                  <a:srgbClr val="FFFFFF"/>
                </a:solidFill>
              </a:rPr>
              <a:t>etc.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Inter-associatif advocacy on international students, Bill 21, tuition, climate change, and more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Student federations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Agitation within UEQ esp. against PEQ reforms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UCRU: Board and Advocacy committee - advocacy letters, #DebtFreeDegree, ‘federal lobby week’ this week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PEQ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Collaboration with student unions, labour unions, and community organisations before and since the reforms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Ongoing research and outreach with Campaigns Coordinator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0" y="745625"/>
            <a:ext cx="326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Community</a:t>
            </a:r>
            <a:r>
              <a:rPr lang="en" sz="3600"/>
              <a:t> affairs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7" name="Google Shape;127;p29"/>
          <p:cNvSpPr/>
          <p:nvPr/>
        </p:nvSpPr>
        <p:spPr>
          <a:xfrm>
            <a:off x="3383550" y="0"/>
            <a:ext cx="5760600" cy="51576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9"/>
          <p:cNvSpPr txBox="1"/>
          <p:nvPr>
            <p:ph idx="1" type="body"/>
          </p:nvPr>
        </p:nvSpPr>
        <p:spPr>
          <a:xfrm>
            <a:off x="3619650" y="745625"/>
            <a:ext cx="5215200" cy="4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Monthly Board meetings of the CCMP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Royal Vic for the Public Coalition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Hôtel-Dieu Hospital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AGM Thursday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Board meetings of CKUT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McGill Visibility Subcommittee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AGM yesterday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Affordable student housing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Summer ad-hoc committee meetings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Mobilisation and material support for Royal Vic for the Public coalition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UTILE housing development progress; PUSH Fund Board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>
            <p:ph type="title"/>
          </p:nvPr>
        </p:nvSpPr>
        <p:spPr>
          <a:xfrm>
            <a:off x="0" y="745625"/>
            <a:ext cx="326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Political campaigns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4" name="Google Shape;134;p30"/>
          <p:cNvSpPr/>
          <p:nvPr/>
        </p:nvSpPr>
        <p:spPr>
          <a:xfrm>
            <a:off x="3383550" y="0"/>
            <a:ext cx="5760600" cy="51576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0"/>
          <p:cNvSpPr txBox="1"/>
          <p:nvPr>
            <p:ph idx="1" type="body"/>
          </p:nvPr>
        </p:nvSpPr>
        <p:spPr>
          <a:xfrm>
            <a:off x="3619650" y="745625"/>
            <a:ext cx="5215200" cy="4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General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ource Sans Pro Light"/>
              <a:buChar char="○"/>
            </a:pPr>
            <a:r>
              <a:rPr lang="en">
                <a:solidFill>
                  <a:srgbClr val="FFFFFF"/>
                </a:solidFill>
              </a:rPr>
              <a:t>Campaigns guide creation with Campaigns Coordinator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Student organising publication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Divest McGill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Researchers and archivists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Metro Boycott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Climate Justice Action McGill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Indigenous solidarity actions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McGill Against Bill 21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Students for Peace and Disarmament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Policy Working Group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Take James Down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Open letter and protest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Documentary with BSN and ISA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/>
          <p:nvPr>
            <p:ph type="title"/>
          </p:nvPr>
        </p:nvSpPr>
        <p:spPr>
          <a:xfrm>
            <a:off x="0" y="745625"/>
            <a:ext cx="326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Union affairs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Google Shape;141;p31"/>
          <p:cNvSpPr/>
          <p:nvPr/>
        </p:nvSpPr>
        <p:spPr>
          <a:xfrm>
            <a:off x="3383550" y="0"/>
            <a:ext cx="5760600" cy="51576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1"/>
          <p:cNvSpPr txBox="1"/>
          <p:nvPr>
            <p:ph idx="1" type="body"/>
          </p:nvPr>
        </p:nvSpPr>
        <p:spPr>
          <a:xfrm>
            <a:off x="3619650" y="745625"/>
            <a:ext cx="5215200" cy="4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Meetings of the McGill Communities Council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ource Sans Pro Light"/>
              <a:buChar char="○"/>
            </a:pPr>
            <a:r>
              <a:rPr lang="en">
                <a:solidFill>
                  <a:srgbClr val="FFFFFF"/>
                </a:solidFill>
              </a:rPr>
              <a:t>Black affairs: James McGill statue, support for Black caucus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Solidarity and raising awareness within student body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Workday disaster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Source Sans Pro Light"/>
              <a:buChar char="○"/>
            </a:pPr>
            <a:r>
              <a:rPr lang="en">
                <a:solidFill>
                  <a:srgbClr val="FFFFFF"/>
                </a:solidFill>
              </a:rPr>
              <a:t>1-1 meetings with MUNACA</a:t>
            </a:r>
            <a:endParaRPr>
              <a:solidFill>
                <a:srgbClr val="FFFFFF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</a:pPr>
            <a:r>
              <a:rPr lang="en">
                <a:solidFill>
                  <a:schemeClr val="lt1"/>
                </a:solidFill>
              </a:rPr>
              <a:t>Strengthening solidarity as they entered </a:t>
            </a:r>
            <a:r>
              <a:rPr lang="en">
                <a:solidFill>
                  <a:schemeClr val="lt1"/>
                </a:solidFill>
              </a:rPr>
              <a:t>negotiations in October</a:t>
            </a:r>
            <a:endParaRPr>
              <a:solidFill>
                <a:schemeClr val="lt1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</a:pPr>
            <a:r>
              <a:rPr lang="en">
                <a:solidFill>
                  <a:srgbClr val="FFFFFF"/>
                </a:solidFill>
              </a:rPr>
              <a:t>Conversations on </a:t>
            </a:r>
            <a:r>
              <a:rPr lang="en">
                <a:solidFill>
                  <a:srgbClr val="FFFFFF"/>
                </a:solidFill>
              </a:rPr>
              <a:t>Black affairs and equity</a:t>
            </a:r>
            <a:endParaRPr>
              <a:solidFill>
                <a:srgbClr val="FFFFFF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</a:pPr>
            <a:r>
              <a:rPr lang="en">
                <a:solidFill>
                  <a:srgbClr val="FFFFFF"/>
                </a:solidFill>
              </a:rPr>
              <a:t>Hoping to meet with other unions in the new year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2"/>
          <p:cNvSpPr txBox="1"/>
          <p:nvPr>
            <p:ph type="title"/>
          </p:nvPr>
        </p:nvSpPr>
        <p:spPr>
          <a:xfrm>
            <a:off x="0" y="745625"/>
            <a:ext cx="3262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Other projects</a:t>
            </a:r>
            <a:endParaRPr b="1" sz="36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3383550" y="0"/>
            <a:ext cx="5760600" cy="5157600"/>
          </a:xfrm>
          <a:prstGeom prst="rect">
            <a:avLst/>
          </a:prstGeom>
          <a:solidFill>
            <a:srgbClr val="EF40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2"/>
          <p:cNvSpPr txBox="1"/>
          <p:nvPr>
            <p:ph idx="1" type="body"/>
          </p:nvPr>
        </p:nvSpPr>
        <p:spPr>
          <a:xfrm>
            <a:off x="3619650" y="745625"/>
            <a:ext cx="5215200" cy="41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Creation of an Honorarium Guide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Source Sans Pro Light"/>
              <a:buChar char="●"/>
            </a:pPr>
            <a:r>
              <a:rPr lang="en">
                <a:solidFill>
                  <a:srgbClr val="FFFFFF"/>
                </a:solidFill>
              </a:rPr>
              <a:t>Creation of an Indigenous Consultation Guide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Creation of the Black affairs </a:t>
            </a:r>
            <a:r>
              <a:rPr lang="en">
                <a:solidFill>
                  <a:srgbClr val="FFFFFF"/>
                </a:solidFill>
              </a:rPr>
              <a:t>committee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Addressing incidents of academic racism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Updating and development of EA website(s)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