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Source Sans Pro Light"/>
      <p:regular r:id="rId23"/>
      <p:bold r:id="rId24"/>
      <p:italic r:id="rId25"/>
      <p:boldItalic r:id="rId26"/>
    </p:embeddedFont>
    <p:embeddedFont>
      <p:font typeface="Source Sans Pr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SourceSansProLight-bold.fntdata"/><Relationship Id="rId23" Type="http://schemas.openxmlformats.org/officeDocument/2006/relationships/font" Target="fonts/SourceSansPro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SourceSansProLight-boldItalic.fntdata"/><Relationship Id="rId25" Type="http://schemas.openxmlformats.org/officeDocument/2006/relationships/font" Target="fonts/SourceSansProLight-italic.fntdata"/><Relationship Id="rId28" Type="http://schemas.openxmlformats.org/officeDocument/2006/relationships/font" Target="fonts/SourceSansPro-bold.fntdata"/><Relationship Id="rId27" Type="http://schemas.openxmlformats.org/officeDocument/2006/relationships/font" Target="fonts/SourceSans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SourceSans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dbc9ea2c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4dbc9ea2c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c480f564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c480f564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c480f564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ac480f564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c480f5644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c480f5644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c9b18f55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c9b18f55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295c1901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9295c1901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c480f5644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ac480f5644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c480f5644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ac480f5644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c480f5644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ac480f5644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c480f5644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c480f5644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dbc9ea2c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4dbc9ea2c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c480f56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ac480f56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c480f564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ac480f564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c9b18f5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3c9b18f5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c480f564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c480f564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c480f564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c480f564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c480f564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c480f564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5BCB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5BCBF5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997500" y="74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997500" y="145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EF4050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997500" y="74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997500" y="74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60297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EF4050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9975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997500" y="1457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9975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9975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6029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97500" y="74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4050"/>
              </a:buClr>
              <a:buSzPts val="2800"/>
              <a:buFont typeface="Source Sans Pro"/>
              <a:buNone/>
              <a:defRPr b="1" sz="2800">
                <a:solidFill>
                  <a:srgbClr val="EF40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97500" y="145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4050"/>
              </a:buClr>
              <a:buSzPts val="1800"/>
              <a:buFont typeface="Source Sans Pro Light"/>
              <a:buChar char="●"/>
              <a:defRPr sz="1800"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4050"/>
              </a:buClr>
              <a:buSzPts val="1400"/>
              <a:buFont typeface="Source Sans Pro Light"/>
              <a:buChar char="○"/>
              <a:defRPr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4050"/>
              </a:buClr>
              <a:buSzPts val="1400"/>
              <a:buFont typeface="Source Sans Pro Light"/>
              <a:buChar char="■"/>
              <a:defRPr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4050"/>
              </a:buClr>
              <a:buSzPts val="1400"/>
              <a:buFont typeface="Source Sans Pro Light"/>
              <a:buChar char="●"/>
              <a:defRPr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4050"/>
              </a:buClr>
              <a:buSzPts val="1400"/>
              <a:buFont typeface="Source Sans Pro Light"/>
              <a:buChar char="○"/>
              <a:defRPr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4050"/>
              </a:buClr>
              <a:buSzPts val="1400"/>
              <a:buFont typeface="Source Sans Pro Light"/>
              <a:buChar char="■"/>
              <a:defRPr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4050"/>
              </a:buClr>
              <a:buSzPts val="1400"/>
              <a:buFont typeface="Source Sans Pro Light"/>
              <a:buChar char="●"/>
              <a:defRPr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4050"/>
              </a:buClr>
              <a:buSzPts val="1400"/>
              <a:buFont typeface="Source Sans Pro Light"/>
              <a:buChar char="○"/>
              <a:defRPr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F4050"/>
              </a:buClr>
              <a:buSzPts val="1400"/>
              <a:buFont typeface="Source Sans Pro Light"/>
              <a:buChar char="■"/>
              <a:defRPr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997500" y="74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050"/>
              </a:buClr>
              <a:buSzPts val="2800"/>
              <a:buFont typeface="Source Sans Pro"/>
              <a:buNone/>
              <a:defRPr b="1" i="0" sz="2800" u="none" cap="none" strike="noStrike">
                <a:solidFill>
                  <a:srgbClr val="EF405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997500" y="145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4050"/>
              </a:buClr>
              <a:buSzPts val="1800"/>
              <a:buFont typeface="Source Sans Pro Light"/>
              <a:buChar char="●"/>
              <a:defRPr b="0" i="0" sz="1800" u="none" cap="none" strike="noStrike"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4050"/>
              </a:buClr>
              <a:buSzPts val="1400"/>
              <a:buFont typeface="Source Sans Pro Light"/>
              <a:buChar char="○"/>
              <a:defRPr b="0" i="0" sz="1400" u="none" cap="none" strike="noStrike"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4050"/>
              </a:buClr>
              <a:buSzPts val="1400"/>
              <a:buFont typeface="Source Sans Pro Light"/>
              <a:buChar char="■"/>
              <a:defRPr b="0" i="0" sz="1400" u="none" cap="none" strike="noStrike"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4050"/>
              </a:buClr>
              <a:buSzPts val="1400"/>
              <a:buFont typeface="Source Sans Pro Light"/>
              <a:buChar char="●"/>
              <a:defRPr b="0" i="0" sz="1400" u="none" cap="none" strike="noStrike"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4050"/>
              </a:buClr>
              <a:buSzPts val="1400"/>
              <a:buFont typeface="Source Sans Pro Light"/>
              <a:buChar char="○"/>
              <a:defRPr b="0" i="0" sz="1400" u="none" cap="none" strike="noStrike"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4050"/>
              </a:buClr>
              <a:buSzPts val="1400"/>
              <a:buFont typeface="Source Sans Pro Light"/>
              <a:buChar char="■"/>
              <a:defRPr b="0" i="0" sz="1400" u="none" cap="none" strike="noStrike"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4050"/>
              </a:buClr>
              <a:buSzPts val="1400"/>
              <a:buFont typeface="Source Sans Pro Light"/>
              <a:buChar char="●"/>
              <a:defRPr b="0" i="0" sz="1400" u="none" cap="none" strike="noStrike"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F4050"/>
              </a:buClr>
              <a:buSzPts val="1400"/>
              <a:buFont typeface="Source Sans Pro Light"/>
              <a:buChar char="○"/>
              <a:defRPr b="0" i="0" sz="1400" u="none" cap="none" strike="noStrike"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F4050"/>
              </a:buClr>
              <a:buSzPts val="1400"/>
              <a:buFont typeface="Source Sans Pro Light"/>
              <a:buChar char="■"/>
              <a:defRPr b="0" i="0" sz="1400" u="none" cap="none" strike="noStrike">
                <a:solidFill>
                  <a:srgbClr val="EF405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405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0" y="350050"/>
            <a:ext cx="8520600" cy="343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200"/>
              <a:t>Report of the Vice-President </a:t>
            </a:r>
            <a:r>
              <a:rPr lang="en" sz="7200">
                <a:solidFill>
                  <a:srgbClr val="5BCBF5"/>
                </a:solidFill>
              </a:rPr>
              <a:t>(University Affairs)</a:t>
            </a:r>
            <a:endParaRPr sz="7200">
              <a:solidFill>
                <a:srgbClr val="5BCBF5"/>
              </a:solidFill>
            </a:endParaRPr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39404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/>
              <a:t>Fall 2020 </a:t>
            </a:r>
            <a:r>
              <a:rPr lang="en" sz="3000">
                <a:solidFill>
                  <a:schemeClr val="lt1"/>
                </a:solidFill>
              </a:rPr>
              <a:t>General Assembly </a:t>
            </a:r>
            <a:r>
              <a:rPr lang="en" sz="3000"/>
              <a:t>-</a:t>
            </a:r>
            <a:r>
              <a:rPr i="1" lang="en" sz="3000"/>
              <a:t> </a:t>
            </a:r>
            <a:r>
              <a:rPr i="1" lang="en" sz="3000">
                <a:solidFill>
                  <a:schemeClr val="lt1"/>
                </a:solidFill>
              </a:rPr>
              <a:t>Brooklyn Frizzle</a:t>
            </a:r>
            <a:endParaRPr i="1" sz="3000">
              <a:solidFill>
                <a:srgbClr val="FFFFFF"/>
              </a:solidFill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 b="0" l="129" r="129" t="0"/>
          <a:stretch/>
        </p:blipFill>
        <p:spPr>
          <a:xfrm>
            <a:off x="7372400" y="350050"/>
            <a:ext cx="1383700" cy="13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4"/>
          <p:cNvSpPr txBox="1"/>
          <p:nvPr>
            <p:ph type="title"/>
          </p:nvPr>
        </p:nvSpPr>
        <p:spPr>
          <a:xfrm>
            <a:off x="196325" y="685325"/>
            <a:ext cx="2866200" cy="19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Equity &amp; Advocacy</a:t>
            </a:r>
            <a:endParaRPr sz="3600"/>
          </a:p>
        </p:txBody>
      </p:sp>
      <p:sp>
        <p:nvSpPr>
          <p:cNvPr id="173" name="Google Shape;173;p34"/>
          <p:cNvSpPr/>
          <p:nvPr/>
        </p:nvSpPr>
        <p:spPr>
          <a:xfrm>
            <a:off x="3383550" y="0"/>
            <a:ext cx="5760600" cy="51576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4"/>
          <p:cNvSpPr txBox="1"/>
          <p:nvPr>
            <p:ph idx="1" type="body"/>
          </p:nvPr>
        </p:nvSpPr>
        <p:spPr>
          <a:xfrm>
            <a:off x="3383400" y="0"/>
            <a:ext cx="5760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Relevant Staff</a:t>
            </a:r>
            <a:endParaRPr sz="21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Anti-Sexual Violence Mobilization and Advocacy Commissioner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Black Affairs Commissioner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Equity Commissioners (2)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Commissaire aux affaires francophones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Indigenous Affairs Commissioner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Menstrual Hygiene Product Coordinators (1-3)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175" name="Google Shape;17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75" y="2301100"/>
            <a:ext cx="2167175" cy="21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196325" y="685325"/>
            <a:ext cx="2866200" cy="19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Equity &amp; Advocacy</a:t>
            </a:r>
            <a:endParaRPr sz="3600"/>
          </a:p>
        </p:txBody>
      </p:sp>
      <p:sp>
        <p:nvSpPr>
          <p:cNvPr id="181" name="Google Shape;181;p35"/>
          <p:cNvSpPr/>
          <p:nvPr/>
        </p:nvSpPr>
        <p:spPr>
          <a:xfrm>
            <a:off x="3383550" y="0"/>
            <a:ext cx="5760600" cy="51576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5"/>
          <p:cNvSpPr txBox="1"/>
          <p:nvPr>
            <p:ph idx="1" type="body"/>
          </p:nvPr>
        </p:nvSpPr>
        <p:spPr>
          <a:xfrm>
            <a:off x="3383400" y="0"/>
            <a:ext cx="5760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Committees</a:t>
            </a:r>
            <a:endParaRPr sz="21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Black Affairs Committee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Board Ad-hoc Committee on Naming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Comprehensive Governance Review Committee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Equity Committee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Francophone Affairs Committee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Indigenous Affairs Committee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183" name="Google Shape;18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75" y="2301100"/>
            <a:ext cx="2167175" cy="21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type="title"/>
          </p:nvPr>
        </p:nvSpPr>
        <p:spPr>
          <a:xfrm>
            <a:off x="196325" y="685325"/>
            <a:ext cx="2866200" cy="19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Academic Resources</a:t>
            </a:r>
            <a:endParaRPr sz="3600"/>
          </a:p>
        </p:txBody>
      </p:sp>
      <p:sp>
        <p:nvSpPr>
          <p:cNvPr id="189" name="Google Shape;189;p36"/>
          <p:cNvSpPr/>
          <p:nvPr/>
        </p:nvSpPr>
        <p:spPr>
          <a:xfrm>
            <a:off x="3383550" y="0"/>
            <a:ext cx="5760600" cy="51576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6"/>
          <p:cNvSpPr txBox="1"/>
          <p:nvPr>
            <p:ph idx="1" type="body"/>
          </p:nvPr>
        </p:nvSpPr>
        <p:spPr>
          <a:xfrm>
            <a:off x="3383550" y="0"/>
            <a:ext cx="5760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Responsibilities</a:t>
            </a:r>
            <a:endParaRPr sz="21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Library development and Library Improvement Fund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Study spaces and physical development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Academic accessibility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Open Educational Resources (OER) project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Library relations</a:t>
            </a:r>
            <a:endParaRPr sz="17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Relevant Staff</a:t>
            </a:r>
            <a:endParaRPr sz="21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Library Improvement Fund Commissioner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Open Educational Resource Commissioner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Open Educational Resource Assistants (1-2)</a:t>
            </a:r>
            <a:endParaRPr sz="17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Committees</a:t>
            </a:r>
            <a:endParaRPr sz="21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Library Improvement Fund Committee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191" name="Google Shape;1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482" y="2507819"/>
            <a:ext cx="1883675" cy="18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/>
          <p:nvPr>
            <p:ph type="title"/>
          </p:nvPr>
        </p:nvSpPr>
        <p:spPr>
          <a:xfrm>
            <a:off x="204175" y="241400"/>
            <a:ext cx="3981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University Affairs</a:t>
            </a:r>
            <a:endParaRPr b="1" sz="3600">
              <a:solidFill>
                <a:srgbClr val="EF405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7" name="Google Shape;197;p37"/>
          <p:cNvSpPr/>
          <p:nvPr/>
        </p:nvSpPr>
        <p:spPr>
          <a:xfrm>
            <a:off x="0" y="4635000"/>
            <a:ext cx="9144000" cy="50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7"/>
          <p:cNvSpPr/>
          <p:nvPr/>
        </p:nvSpPr>
        <p:spPr>
          <a:xfrm>
            <a:off x="3653711" y="1356343"/>
            <a:ext cx="1825500" cy="5253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Vice-President (University Affairs)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" name="Google Shape;199;p37"/>
          <p:cNvSpPr/>
          <p:nvPr/>
        </p:nvSpPr>
        <p:spPr>
          <a:xfrm>
            <a:off x="1683950" y="3118375"/>
            <a:ext cx="1348800" cy="5253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Library Improvement Fund Commissioner</a:t>
            </a:r>
            <a:endParaRPr b="1" sz="10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37"/>
          <p:cNvSpPr/>
          <p:nvPr/>
        </p:nvSpPr>
        <p:spPr>
          <a:xfrm>
            <a:off x="4642900" y="3112575"/>
            <a:ext cx="1348800" cy="5253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Rights Researcher &amp; Advocacy Commissioner</a:t>
            </a:r>
            <a:endParaRPr b="1" sz="9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1" name="Google Shape;201;p37"/>
          <p:cNvSpPr/>
          <p:nvPr/>
        </p:nvSpPr>
        <p:spPr>
          <a:xfrm>
            <a:off x="6121950" y="3118325"/>
            <a:ext cx="1348800" cy="5253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Affairs Secretary-General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2" name="Google Shape;202;p37"/>
          <p:cNvSpPr/>
          <p:nvPr/>
        </p:nvSpPr>
        <p:spPr>
          <a:xfrm>
            <a:off x="4643126" y="3869950"/>
            <a:ext cx="1348800" cy="5253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Special Researchers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" name="Google Shape;203;p37"/>
          <p:cNvSpPr/>
          <p:nvPr/>
        </p:nvSpPr>
        <p:spPr>
          <a:xfrm>
            <a:off x="1684550" y="3869875"/>
            <a:ext cx="1348800" cy="525300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Library Improvement Fund Committee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4" name="Google Shape;204;p37"/>
          <p:cNvSpPr/>
          <p:nvPr/>
        </p:nvSpPr>
        <p:spPr>
          <a:xfrm>
            <a:off x="3163724" y="3112513"/>
            <a:ext cx="1348800" cy="5253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 Educational Resources Coordinator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5" name="Google Shape;205;p37"/>
          <p:cNvCxnSpPr>
            <a:stCxn id="198" idx="2"/>
            <a:endCxn id="200" idx="0"/>
          </p:cNvCxnSpPr>
          <p:nvPr/>
        </p:nvCxnSpPr>
        <p:spPr>
          <a:xfrm flipH="1" rot="-5400000">
            <a:off x="4326461" y="2121643"/>
            <a:ext cx="1230900" cy="7509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37"/>
          <p:cNvCxnSpPr>
            <a:stCxn id="199" idx="0"/>
            <a:endCxn id="198" idx="2"/>
          </p:cNvCxnSpPr>
          <p:nvPr/>
        </p:nvCxnSpPr>
        <p:spPr>
          <a:xfrm rot="-5400000">
            <a:off x="2844050" y="1396075"/>
            <a:ext cx="1236600" cy="22080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37"/>
          <p:cNvCxnSpPr>
            <a:stCxn id="199" idx="2"/>
            <a:endCxn id="203" idx="0"/>
          </p:cNvCxnSpPr>
          <p:nvPr/>
        </p:nvCxnSpPr>
        <p:spPr>
          <a:xfrm flipH="1" rot="-5400000">
            <a:off x="2245550" y="3756475"/>
            <a:ext cx="2262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37"/>
          <p:cNvCxnSpPr>
            <a:stCxn id="204" idx="0"/>
            <a:endCxn id="198" idx="2"/>
          </p:cNvCxnSpPr>
          <p:nvPr/>
        </p:nvCxnSpPr>
        <p:spPr>
          <a:xfrm rot="-5400000">
            <a:off x="3586874" y="2132863"/>
            <a:ext cx="1230900" cy="7284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37"/>
          <p:cNvCxnSpPr>
            <a:stCxn id="198" idx="2"/>
            <a:endCxn id="201" idx="0"/>
          </p:cNvCxnSpPr>
          <p:nvPr/>
        </p:nvCxnSpPr>
        <p:spPr>
          <a:xfrm flipH="1" rot="-5400000">
            <a:off x="5063111" y="1384993"/>
            <a:ext cx="1236600" cy="22299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37"/>
          <p:cNvCxnSpPr>
            <a:stCxn id="202" idx="0"/>
            <a:endCxn id="200" idx="2"/>
          </p:cNvCxnSpPr>
          <p:nvPr/>
        </p:nvCxnSpPr>
        <p:spPr>
          <a:xfrm rot="-5400000">
            <a:off x="5201726" y="3753550"/>
            <a:ext cx="232200" cy="600"/>
          </a:xfrm>
          <a:prstGeom prst="bentConnector3">
            <a:avLst>
              <a:gd fmla="val 4997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p37"/>
          <p:cNvSpPr/>
          <p:nvPr/>
        </p:nvSpPr>
        <p:spPr>
          <a:xfrm>
            <a:off x="3163851" y="3869888"/>
            <a:ext cx="1348800" cy="5253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Open Educational Resources Assistants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2" name="Google Shape;212;p37"/>
          <p:cNvCxnSpPr>
            <a:stCxn id="204" idx="2"/>
            <a:endCxn id="211" idx="0"/>
          </p:cNvCxnSpPr>
          <p:nvPr/>
        </p:nvCxnSpPr>
        <p:spPr>
          <a:xfrm flipH="1" rot="-5400000">
            <a:off x="3722324" y="3753613"/>
            <a:ext cx="232200" cy="600"/>
          </a:xfrm>
          <a:prstGeom prst="bentConnector3">
            <a:avLst>
              <a:gd fmla="val 49973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37"/>
          <p:cNvSpPr/>
          <p:nvPr/>
        </p:nvSpPr>
        <p:spPr>
          <a:xfrm>
            <a:off x="6121950" y="3875725"/>
            <a:ext cx="1348800" cy="5253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SSMU Senate Caucus (13+ Senators)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4" name="Google Shape;214;p37"/>
          <p:cNvCxnSpPr>
            <a:stCxn id="213" idx="0"/>
            <a:endCxn id="201" idx="2"/>
          </p:cNvCxnSpPr>
          <p:nvPr/>
        </p:nvCxnSpPr>
        <p:spPr>
          <a:xfrm rot="-5400000">
            <a:off x="6680550" y="3759325"/>
            <a:ext cx="232200" cy="600"/>
          </a:xfrm>
          <a:prstGeom prst="bentConnector3">
            <a:avLst>
              <a:gd fmla="val 4997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5" name="Google Shape;215;p37"/>
          <p:cNvSpPr/>
          <p:nvPr/>
        </p:nvSpPr>
        <p:spPr>
          <a:xfrm>
            <a:off x="7600775" y="3870750"/>
            <a:ext cx="1348800" cy="525300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Equity Committee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6" name="Google Shape;216;p37"/>
          <p:cNvCxnSpPr>
            <a:stCxn id="198" idx="2"/>
            <a:endCxn id="217" idx="0"/>
          </p:cNvCxnSpPr>
          <p:nvPr/>
        </p:nvCxnSpPr>
        <p:spPr>
          <a:xfrm flipH="1" rot="-5400000">
            <a:off x="5805761" y="642343"/>
            <a:ext cx="1230000" cy="37086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7" name="Google Shape;217;p37"/>
          <p:cNvSpPr/>
          <p:nvPr/>
        </p:nvSpPr>
        <p:spPr>
          <a:xfrm>
            <a:off x="7600775" y="3111775"/>
            <a:ext cx="1348800" cy="5253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Equity Commissioners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18" name="Google Shape;218;p37"/>
          <p:cNvCxnSpPr>
            <a:stCxn id="217" idx="2"/>
            <a:endCxn id="215" idx="0"/>
          </p:cNvCxnSpPr>
          <p:nvPr/>
        </p:nvCxnSpPr>
        <p:spPr>
          <a:xfrm flipH="1" rot="-5400000">
            <a:off x="8158625" y="3753625"/>
            <a:ext cx="233700" cy="6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p37"/>
          <p:cNvSpPr/>
          <p:nvPr/>
        </p:nvSpPr>
        <p:spPr>
          <a:xfrm>
            <a:off x="204175" y="3491200"/>
            <a:ext cx="1348800" cy="5253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Menstrual Hygiene Product Coordinators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20" name="Google Shape;220;p37"/>
          <p:cNvCxnSpPr>
            <a:stCxn id="219" idx="0"/>
            <a:endCxn id="198" idx="2"/>
          </p:cNvCxnSpPr>
          <p:nvPr/>
        </p:nvCxnSpPr>
        <p:spPr>
          <a:xfrm rot="-5400000">
            <a:off x="1917775" y="842500"/>
            <a:ext cx="1609500" cy="3687900"/>
          </a:xfrm>
          <a:prstGeom prst="bentConnector3">
            <a:avLst>
              <a:gd fmla="val 6200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37"/>
          <p:cNvSpPr/>
          <p:nvPr/>
        </p:nvSpPr>
        <p:spPr>
          <a:xfrm>
            <a:off x="1928950" y="1356050"/>
            <a:ext cx="1348800" cy="525300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Indigenous Affairs Commissioner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22" name="Google Shape;222;p37"/>
          <p:cNvCxnSpPr>
            <a:stCxn id="221" idx="3"/>
            <a:endCxn id="198" idx="1"/>
          </p:cNvCxnSpPr>
          <p:nvPr/>
        </p:nvCxnSpPr>
        <p:spPr>
          <a:xfrm>
            <a:off x="3277750" y="1618700"/>
            <a:ext cx="375900" cy="6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p37"/>
          <p:cNvSpPr/>
          <p:nvPr/>
        </p:nvSpPr>
        <p:spPr>
          <a:xfrm>
            <a:off x="204175" y="1356050"/>
            <a:ext cx="1348800" cy="525300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Indigenous Affairs Committee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24" name="Google Shape;224;p37"/>
          <p:cNvCxnSpPr>
            <a:stCxn id="223" idx="3"/>
            <a:endCxn id="221" idx="1"/>
          </p:cNvCxnSpPr>
          <p:nvPr/>
        </p:nvCxnSpPr>
        <p:spPr>
          <a:xfrm>
            <a:off x="1552975" y="1618700"/>
            <a:ext cx="375900" cy="600"/>
          </a:xfrm>
          <a:prstGeom prst="bentConnector3">
            <a:avLst>
              <a:gd fmla="val 5001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37"/>
          <p:cNvSpPr/>
          <p:nvPr/>
        </p:nvSpPr>
        <p:spPr>
          <a:xfrm>
            <a:off x="7600775" y="1356225"/>
            <a:ext cx="1348800" cy="525300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</a:t>
            </a: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Affairs Committee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6" name="Google Shape;226;p37"/>
          <p:cNvSpPr/>
          <p:nvPr/>
        </p:nvSpPr>
        <p:spPr>
          <a:xfrm>
            <a:off x="5865600" y="1356650"/>
            <a:ext cx="1348800" cy="525300"/>
          </a:xfrm>
          <a:prstGeom prst="rect">
            <a:avLst/>
          </a:prstGeom>
          <a:solidFill>
            <a:srgbClr val="5BCB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Black</a:t>
            </a:r>
            <a:r>
              <a:rPr b="1" lang="en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Affairs Commissioner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27" name="Google Shape;227;p37"/>
          <p:cNvCxnSpPr>
            <a:stCxn id="198" idx="3"/>
            <a:endCxn id="226" idx="1"/>
          </p:cNvCxnSpPr>
          <p:nvPr/>
        </p:nvCxnSpPr>
        <p:spPr>
          <a:xfrm>
            <a:off x="5479211" y="1618993"/>
            <a:ext cx="386400" cy="600"/>
          </a:xfrm>
          <a:prstGeom prst="bentConnector3">
            <a:avLst>
              <a:gd fmla="val 49999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" name="Google Shape;228;p37"/>
          <p:cNvCxnSpPr>
            <a:stCxn id="226" idx="3"/>
            <a:endCxn id="225" idx="1"/>
          </p:cNvCxnSpPr>
          <p:nvPr/>
        </p:nvCxnSpPr>
        <p:spPr>
          <a:xfrm>
            <a:off x="7214400" y="1619300"/>
            <a:ext cx="386400" cy="6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" name="Google Shape;229;p37"/>
          <p:cNvSpPr txBox="1"/>
          <p:nvPr/>
        </p:nvSpPr>
        <p:spPr>
          <a:xfrm>
            <a:off x="6680975" y="241400"/>
            <a:ext cx="226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4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 Supervision</a:t>
            </a:r>
            <a:endParaRPr b="1">
              <a:solidFill>
                <a:srgbClr val="EF405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BCBF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Loose Collaboration</a:t>
            </a:r>
            <a:endParaRPr b="1">
              <a:solidFill>
                <a:srgbClr val="5BCBF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type="title"/>
          </p:nvPr>
        </p:nvSpPr>
        <p:spPr>
          <a:xfrm>
            <a:off x="681875" y="486825"/>
            <a:ext cx="5018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work so far…</a:t>
            </a:r>
            <a:r>
              <a:rPr lang="en"/>
              <a:t> </a:t>
            </a:r>
            <a:endParaRPr/>
          </a:p>
        </p:txBody>
      </p:sp>
      <p:sp>
        <p:nvSpPr>
          <p:cNvPr id="235" name="Google Shape;235;p38"/>
          <p:cNvSpPr txBox="1"/>
          <p:nvPr>
            <p:ph type="title"/>
          </p:nvPr>
        </p:nvSpPr>
        <p:spPr>
          <a:xfrm>
            <a:off x="2266950" y="1643900"/>
            <a:ext cx="4610100" cy="223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5BCBF5"/>
                </a:solidFill>
              </a:rPr>
              <a:t>A</a:t>
            </a:r>
            <a:r>
              <a:rPr lang="en" sz="5500"/>
              <a:t>ccessibility &amp;</a:t>
            </a:r>
            <a:endParaRPr sz="5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5BCBF5"/>
                </a:solidFill>
              </a:rPr>
              <a:t>B</a:t>
            </a:r>
            <a:r>
              <a:rPr lang="en" sz="5500"/>
              <a:t>uilding our</a:t>
            </a:r>
            <a:endParaRPr sz="5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5BCBF5"/>
                </a:solidFill>
              </a:rPr>
              <a:t>C</a:t>
            </a:r>
            <a:r>
              <a:rPr lang="en" sz="5500"/>
              <a:t>apacity</a:t>
            </a:r>
            <a:endParaRPr sz="5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196325" y="685325"/>
            <a:ext cx="2866200" cy="8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Social Accessibility</a:t>
            </a:r>
            <a:endParaRPr sz="3600"/>
          </a:p>
        </p:txBody>
      </p:sp>
      <p:sp>
        <p:nvSpPr>
          <p:cNvPr id="241" name="Google Shape;241;p39"/>
          <p:cNvSpPr/>
          <p:nvPr/>
        </p:nvSpPr>
        <p:spPr>
          <a:xfrm>
            <a:off x="3383550" y="0"/>
            <a:ext cx="5760600" cy="51576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9"/>
          <p:cNvSpPr txBox="1"/>
          <p:nvPr>
            <p:ph idx="1" type="body"/>
          </p:nvPr>
        </p:nvSpPr>
        <p:spPr>
          <a:xfrm>
            <a:off x="3383550" y="7"/>
            <a:ext cx="5760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→"/>
            </a:pPr>
            <a:r>
              <a:rPr lang="en">
                <a:solidFill>
                  <a:schemeClr val="lt1"/>
                </a:solidFill>
              </a:rPr>
              <a:t>Employment Equity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Rewriting the SSMU Human Resources Policy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Resolving the Dayforce deadnaming problem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Compensating Legislative Councillors and Student Senators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→"/>
            </a:pPr>
            <a:r>
              <a:rPr lang="en">
                <a:solidFill>
                  <a:schemeClr val="lt1"/>
                </a:solidFill>
              </a:rPr>
              <a:t>Open Educational Resources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Free digital coursepacks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McGill Study Hubs and Printing Hubs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Char char="→"/>
            </a:pPr>
            <a:r>
              <a:rPr lang="en">
                <a:solidFill>
                  <a:srgbClr val="FFFFFF"/>
                </a:solidFill>
              </a:rPr>
              <a:t>Campus</a:t>
            </a:r>
            <a:r>
              <a:rPr lang="en">
                <a:solidFill>
                  <a:srgbClr val="FFFFFF"/>
                </a:solidFill>
              </a:rPr>
              <a:t> Advocacy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Reviewing the Policy on Harassment &amp; Discrimination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Overhauling the University Student Assessment Policy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Challenging and redefining Academic Freedom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→"/>
            </a:pPr>
            <a:r>
              <a:rPr lang="en">
                <a:solidFill>
                  <a:schemeClr val="lt1"/>
                </a:solidFill>
              </a:rPr>
              <a:t>Social Justice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Banning tone policing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Advocating for Harm Reduction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Source Sans Pro Light"/>
              <a:buChar char="→"/>
            </a:pPr>
            <a:r>
              <a:rPr lang="en">
                <a:solidFill>
                  <a:srgbClr val="FFFFFF"/>
                </a:solidFill>
              </a:rPr>
              <a:t>Special Researchers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Francophone Academic Rights Researcher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Preferred Names Use (IT &amp; Wellness Hub)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Student Health &amp; Wellness (Wellness Hub)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Academic Accessibility &amp; Accommodations (OSD)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43" name="Google Shape;243;p39"/>
          <p:cNvPicPr preferRelativeResize="0"/>
          <p:nvPr/>
        </p:nvPicPr>
        <p:blipFill rotWithShape="1">
          <a:blip r:embed="rId3">
            <a:alphaModFix/>
          </a:blip>
          <a:srcRect b="0" l="129" r="129" t="0"/>
          <a:stretch/>
        </p:blipFill>
        <p:spPr>
          <a:xfrm>
            <a:off x="937625" y="2660225"/>
            <a:ext cx="1383600" cy="138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/>
          <p:nvPr>
            <p:ph type="title"/>
          </p:nvPr>
        </p:nvSpPr>
        <p:spPr>
          <a:xfrm>
            <a:off x="196325" y="456725"/>
            <a:ext cx="2866200" cy="8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Building Capacity for Advocacy</a:t>
            </a:r>
            <a:endParaRPr sz="3600"/>
          </a:p>
        </p:txBody>
      </p:sp>
      <p:sp>
        <p:nvSpPr>
          <p:cNvPr id="249" name="Google Shape;249;p40"/>
          <p:cNvSpPr/>
          <p:nvPr/>
        </p:nvSpPr>
        <p:spPr>
          <a:xfrm>
            <a:off x="3383550" y="0"/>
            <a:ext cx="5760600" cy="51576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0"/>
          <p:cNvSpPr txBox="1"/>
          <p:nvPr>
            <p:ph idx="1" type="body"/>
          </p:nvPr>
        </p:nvSpPr>
        <p:spPr>
          <a:xfrm>
            <a:off x="3383550" y="7"/>
            <a:ext cx="5760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→"/>
            </a:pPr>
            <a:r>
              <a:rPr lang="en">
                <a:solidFill>
                  <a:schemeClr val="lt1"/>
                </a:solidFill>
              </a:rPr>
              <a:t>Insti-SSMU-tional Advocacy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Establishing Black Affairs Commissioner &amp; Committee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Implementing Equity Triages across SSMU Departments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Founding the Board Ad-hoc Committee on Naming (BACoN)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Improving accountability of the SSMU Nominating Committee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→"/>
            </a:pPr>
            <a:r>
              <a:rPr lang="en">
                <a:solidFill>
                  <a:schemeClr val="lt1"/>
                </a:solidFill>
              </a:rPr>
              <a:t>Open Educational Resources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Revamping SSMU OER and the #textbookbroke campaign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OER Coordinator and Master Plan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Student Textbook Experience Survey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→"/>
            </a:pPr>
            <a:r>
              <a:rPr lang="en">
                <a:solidFill>
                  <a:schemeClr val="lt1"/>
                </a:solidFill>
              </a:rPr>
              <a:t>Research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Releasing the first-ever SSMU Researcher’s Guide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Shifting to secure survey platforms &amp; data storage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Overhauling SSMU research ethics 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→"/>
            </a:pPr>
            <a:r>
              <a:rPr lang="en">
                <a:solidFill>
                  <a:srgbClr val="FFFFFF"/>
                </a:solidFill>
              </a:rPr>
              <a:t>Senate Caucus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Drafting the first-ever Senators’ Guidebook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Amending the Constitution and IRs of Representation &amp; Advocacy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🗴"/>
            </a:pPr>
            <a:r>
              <a:rPr lang="en">
                <a:solidFill>
                  <a:srgbClr val="FFFFFF"/>
                </a:solidFill>
              </a:rPr>
              <a:t>Formalizing and empowering Senate Caucus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Reviewing Senate Membership and the University Statutes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51" name="Google Shape;251;p40"/>
          <p:cNvPicPr preferRelativeResize="0"/>
          <p:nvPr/>
        </p:nvPicPr>
        <p:blipFill rotWithShape="1">
          <a:blip r:embed="rId3">
            <a:alphaModFix/>
          </a:blip>
          <a:srcRect b="0" l="129" r="129" t="0"/>
          <a:stretch/>
        </p:blipFill>
        <p:spPr>
          <a:xfrm>
            <a:off x="937625" y="2660225"/>
            <a:ext cx="1383600" cy="1387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Questions? Comments?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Concerns?</a:t>
            </a:r>
            <a:endParaRPr/>
          </a:p>
        </p:txBody>
      </p:sp>
      <p:pic>
        <p:nvPicPr>
          <p:cNvPr id="257" name="Google Shape;257;p41"/>
          <p:cNvPicPr preferRelativeResize="0"/>
          <p:nvPr/>
        </p:nvPicPr>
        <p:blipFill rotWithShape="1">
          <a:blip r:embed="rId3">
            <a:alphaModFix/>
          </a:blip>
          <a:srcRect b="0" l="129" r="129" t="0"/>
          <a:stretch/>
        </p:blipFill>
        <p:spPr>
          <a:xfrm>
            <a:off x="7372400" y="350050"/>
            <a:ext cx="1383700" cy="13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425" y="152400"/>
            <a:ext cx="387096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130" y="1787500"/>
            <a:ext cx="1712998" cy="2283997"/>
          </a:xfrm>
          <a:prstGeom prst="rect">
            <a:avLst/>
          </a:prstGeom>
          <a:noFill/>
          <a:ln cap="flat" cmpd="sng" w="28575">
            <a:solidFill>
              <a:srgbClr val="0C486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" name="Google Shape;108;p26"/>
          <p:cNvSpPr txBox="1"/>
          <p:nvPr>
            <p:ph idx="4294967295" type="title"/>
          </p:nvPr>
        </p:nvSpPr>
        <p:spPr>
          <a:xfrm>
            <a:off x="812225" y="581950"/>
            <a:ext cx="35628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0C486A"/>
                </a:solidFill>
              </a:rPr>
              <a:t>Remember this?</a:t>
            </a:r>
            <a:endParaRPr sz="3700">
              <a:solidFill>
                <a:srgbClr val="0C486A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405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3">
            <a:alphaModFix/>
          </a:blip>
          <a:srcRect b="0" l="0" r="734" t="0"/>
          <a:stretch/>
        </p:blipFill>
        <p:spPr>
          <a:xfrm>
            <a:off x="1267012" y="0"/>
            <a:ext cx="660997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/>
        </p:nvSpPr>
        <p:spPr>
          <a:xfrm>
            <a:off x="471000" y="3327550"/>
            <a:ext cx="13449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</a:t>
            </a: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ow called the SRRAC →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502950" y="1845350"/>
            <a:ext cx="13449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doesn’t exist →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" name="Google Shape;116;p27"/>
          <p:cNvSpPr txBox="1"/>
          <p:nvPr/>
        </p:nvSpPr>
        <p:spPr>
          <a:xfrm>
            <a:off x="502950" y="4068900"/>
            <a:ext cx="13449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doesn’t exist →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Google Shape;117;p27"/>
          <p:cNvSpPr txBox="1"/>
          <p:nvPr/>
        </p:nvSpPr>
        <p:spPr>
          <a:xfrm>
            <a:off x="130050" y="721700"/>
            <a:ext cx="1717800" cy="5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moved to the External</a:t>
            </a:r>
            <a:r>
              <a:rPr b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portfolio→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405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8"/>
          <p:cNvPicPr preferRelativeResize="0"/>
          <p:nvPr/>
        </p:nvPicPr>
        <p:blipFill rotWithShape="1">
          <a:blip r:embed="rId3">
            <a:alphaModFix/>
          </a:blip>
          <a:srcRect b="0" l="0" r="734" t="0"/>
          <a:stretch/>
        </p:blipFill>
        <p:spPr>
          <a:xfrm>
            <a:off x="1267012" y="0"/>
            <a:ext cx="660997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8"/>
          <p:cNvSpPr/>
          <p:nvPr/>
        </p:nvSpPr>
        <p:spPr>
          <a:xfrm>
            <a:off x="1991550" y="34350"/>
            <a:ext cx="5160900" cy="5074800"/>
          </a:xfrm>
          <a:prstGeom prst="noSmoking">
            <a:avLst>
              <a:gd fmla="val 8685" name="adj"/>
            </a:avLst>
          </a:prstGeom>
          <a:solidFill>
            <a:srgbClr val="5BCBF5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title"/>
          </p:nvPr>
        </p:nvSpPr>
        <p:spPr>
          <a:xfrm>
            <a:off x="487500" y="622825"/>
            <a:ext cx="4066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New-A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Portfolio</a:t>
            </a:r>
            <a:endParaRPr/>
          </a:p>
        </p:txBody>
      </p:sp>
      <p:sp>
        <p:nvSpPr>
          <p:cNvPr id="129" name="Google Shape;129;p29"/>
          <p:cNvSpPr/>
          <p:nvPr/>
        </p:nvSpPr>
        <p:spPr>
          <a:xfrm>
            <a:off x="5484750" y="2602963"/>
            <a:ext cx="2277300" cy="22773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5BCBF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Academic Resources</a:t>
            </a:r>
            <a:endParaRPr b="1" sz="2500">
              <a:solidFill>
                <a:srgbClr val="5BCBF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" name="Google Shape;130;p29"/>
          <p:cNvSpPr/>
          <p:nvPr/>
        </p:nvSpPr>
        <p:spPr>
          <a:xfrm>
            <a:off x="1381950" y="2602963"/>
            <a:ext cx="2277300" cy="22773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5BCBF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Equity &amp; Advocacy</a:t>
            </a:r>
            <a:endParaRPr b="1" sz="2600">
              <a:solidFill>
                <a:srgbClr val="5BCBF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" name="Google Shape;131;p29"/>
          <p:cNvSpPr/>
          <p:nvPr/>
        </p:nvSpPr>
        <p:spPr>
          <a:xfrm>
            <a:off x="3433650" y="263238"/>
            <a:ext cx="2277300" cy="22773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BCBF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Affairs &amp; Research</a:t>
            </a:r>
            <a:endParaRPr b="1">
              <a:solidFill>
                <a:srgbClr val="5BCBF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2" name="Google Shape;132;p29"/>
          <p:cNvCxnSpPr>
            <a:stCxn id="130" idx="7"/>
            <a:endCxn id="131" idx="3"/>
          </p:cNvCxnSpPr>
          <p:nvPr/>
        </p:nvCxnSpPr>
        <p:spPr>
          <a:xfrm flipH="1" rot="10800000">
            <a:off x="3325747" y="2207165"/>
            <a:ext cx="441300" cy="729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29"/>
          <p:cNvCxnSpPr>
            <a:stCxn id="131" idx="5"/>
            <a:endCxn id="129" idx="1"/>
          </p:cNvCxnSpPr>
          <p:nvPr/>
        </p:nvCxnSpPr>
        <p:spPr>
          <a:xfrm>
            <a:off x="5377447" y="2207035"/>
            <a:ext cx="440700" cy="729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29"/>
          <p:cNvCxnSpPr>
            <a:stCxn id="130" idx="6"/>
            <a:endCxn id="129" idx="2"/>
          </p:cNvCxnSpPr>
          <p:nvPr/>
        </p:nvCxnSpPr>
        <p:spPr>
          <a:xfrm>
            <a:off x="3659250" y="3741613"/>
            <a:ext cx="18255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5" name="Google Shape;135;p29"/>
          <p:cNvPicPr preferRelativeResize="0"/>
          <p:nvPr/>
        </p:nvPicPr>
        <p:blipFill rotWithShape="1">
          <a:blip r:embed="rId3">
            <a:alphaModFix/>
          </a:blip>
          <a:srcRect b="0" l="129" r="129" t="0"/>
          <a:stretch/>
        </p:blipFill>
        <p:spPr>
          <a:xfrm>
            <a:off x="7372400" y="350050"/>
            <a:ext cx="1383700" cy="13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196325" y="479200"/>
            <a:ext cx="2866200" cy="19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University Affairs &amp; Research</a:t>
            </a:r>
            <a:endParaRPr sz="3600"/>
          </a:p>
        </p:txBody>
      </p:sp>
      <p:sp>
        <p:nvSpPr>
          <p:cNvPr id="141" name="Google Shape;141;p30"/>
          <p:cNvSpPr/>
          <p:nvPr/>
        </p:nvSpPr>
        <p:spPr>
          <a:xfrm>
            <a:off x="3383550" y="0"/>
            <a:ext cx="5760600" cy="51576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3383400" y="0"/>
            <a:ext cx="5760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Responsibilities</a:t>
            </a:r>
            <a:endParaRPr sz="21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Undergraduate Senate and Committee representation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Support and training for </a:t>
            </a:r>
            <a:r>
              <a:rPr lang="en" sz="1700">
                <a:solidFill>
                  <a:schemeClr val="lt1"/>
                </a:solidFill>
              </a:rPr>
              <a:t>Senate Caucus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Student Rights and the Know Your Rights campaign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University relations and student representation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University-level accountability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University-level policy review and development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Research and advocacy projects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143" name="Google Shape;1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74" y="2554575"/>
            <a:ext cx="1883675" cy="18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196325" y="479200"/>
            <a:ext cx="2866200" cy="19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University Affairs &amp; Research</a:t>
            </a:r>
            <a:endParaRPr sz="3600"/>
          </a:p>
        </p:txBody>
      </p:sp>
      <p:sp>
        <p:nvSpPr>
          <p:cNvPr id="149" name="Google Shape;149;p31"/>
          <p:cNvSpPr/>
          <p:nvPr/>
        </p:nvSpPr>
        <p:spPr>
          <a:xfrm>
            <a:off x="3383550" y="0"/>
            <a:ext cx="5760600" cy="51576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3383400" y="0"/>
            <a:ext cx="5760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Relevant Staff</a:t>
            </a:r>
            <a:endParaRPr sz="21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University Affairs Secretary-General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Student Rights Researcher and Advocacy Commissioner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Students from Care Project Assistant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Special Researchers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151" name="Google Shape;1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74" y="2554575"/>
            <a:ext cx="1883675" cy="18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/>
          <p:nvPr>
            <p:ph type="title"/>
          </p:nvPr>
        </p:nvSpPr>
        <p:spPr>
          <a:xfrm>
            <a:off x="196325" y="479200"/>
            <a:ext cx="2866200" cy="19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University Affairs &amp; Research</a:t>
            </a:r>
            <a:endParaRPr sz="3600"/>
          </a:p>
        </p:txBody>
      </p:sp>
      <p:sp>
        <p:nvSpPr>
          <p:cNvPr id="157" name="Google Shape;157;p32"/>
          <p:cNvSpPr/>
          <p:nvPr/>
        </p:nvSpPr>
        <p:spPr>
          <a:xfrm>
            <a:off x="3383550" y="0"/>
            <a:ext cx="5760600" cy="51576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2"/>
          <p:cNvSpPr txBox="1"/>
          <p:nvPr>
            <p:ph idx="1" type="body"/>
          </p:nvPr>
        </p:nvSpPr>
        <p:spPr>
          <a:xfrm>
            <a:off x="3383400" y="0"/>
            <a:ext cx="5760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Committees</a:t>
            </a:r>
            <a:endParaRPr sz="21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SSMU-MCSS Senate Caucus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Senate Steering Committee (McGill)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Senate Nominating Committee (McGill)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Scholarship Review Subcommittee (McGill)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Committee on Student Services (McGill)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159" name="Google Shape;1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74" y="2554575"/>
            <a:ext cx="1883675" cy="188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196325" y="685325"/>
            <a:ext cx="2866200" cy="19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Equity &amp; Advocacy</a:t>
            </a:r>
            <a:endParaRPr sz="3600"/>
          </a:p>
        </p:txBody>
      </p:sp>
      <p:sp>
        <p:nvSpPr>
          <p:cNvPr id="165" name="Google Shape;165;p33"/>
          <p:cNvSpPr/>
          <p:nvPr/>
        </p:nvSpPr>
        <p:spPr>
          <a:xfrm>
            <a:off x="3383550" y="0"/>
            <a:ext cx="5760600" cy="5157600"/>
          </a:xfrm>
          <a:prstGeom prst="rect">
            <a:avLst/>
          </a:prstGeom>
          <a:solidFill>
            <a:srgbClr val="EF4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3"/>
          <p:cNvSpPr txBox="1"/>
          <p:nvPr>
            <p:ph idx="1" type="body"/>
          </p:nvPr>
        </p:nvSpPr>
        <p:spPr>
          <a:xfrm>
            <a:off x="3383400" y="0"/>
            <a:ext cx="5760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en" sz="2100">
                <a:solidFill>
                  <a:srgbClr val="FFFFFF"/>
                </a:solidFill>
              </a:rPr>
              <a:t>Responsibilities</a:t>
            </a:r>
            <a:endParaRPr sz="21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Black Affairs, Francophone Affairs, and Indigenous Affairs portfolios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Anti-Sexual Violence mobilization, advocacy, and educational programming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Equity complaints and accountability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Institutional advocacy, mobilization, and policy development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Equity education and programming on campus</a:t>
            </a:r>
            <a:endParaRPr sz="1700">
              <a:solidFill>
                <a:srgbClr val="FFFFFF"/>
              </a:solidFill>
            </a:endParaRPr>
          </a:p>
          <a:p>
            <a:pPr indent="-336550" lvl="1" marL="9144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Menstrual Hygiene Product project</a:t>
            </a:r>
            <a:endParaRPr sz="1700">
              <a:solidFill>
                <a:srgbClr val="FFFFFF"/>
              </a:solidFill>
            </a:endParaRPr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75" y="2301100"/>
            <a:ext cx="2167175" cy="21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