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dbc9ea2c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4dbc9ea2c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6562579b7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g6562579b7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dbc9ea2c1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g4dbc9ea2c1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3c9b18f55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3c9b18f55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6562579b7c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6562579b7c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6562579b7c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6562579b7c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c8c9cca8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bc8c9cca8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Winter GA: February 21rst, 2022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562579b7c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562579b7c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Public session votes (key decisions); ratified motions, approved contract for hiring new staff, big expenditures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6562579b7c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6562579b7c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5BCBF5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5BCBF5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997500" y="14572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rgbClr val="EF4050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60297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EF4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  <a:defRPr>
                <a:solidFill>
                  <a:srgbClr val="FFFFFF"/>
                </a:solidFill>
              </a:defRPr>
            </a:lvl1pPr>
            <a:lvl2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2pPr>
            <a:lvl3pPr indent="-3175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3pPr>
            <a:lvl4pPr indent="-3175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4pPr>
            <a:lvl5pPr indent="-3175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5pPr>
            <a:lvl6pPr indent="-3175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6pPr>
            <a:lvl7pPr indent="-3175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7pPr>
            <a:lvl8pPr indent="-3175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8pPr>
            <a:lvl9pPr indent="-3175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rgbClr val="EF4050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997500" y="1457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60297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EF4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  <a:defRPr>
                <a:solidFill>
                  <a:srgbClr val="FFFFFF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EF4050"/>
              </a:buClr>
              <a:buSzPts val="2800"/>
              <a:buFont typeface="Source Sans Pro"/>
              <a:buNone/>
              <a:defRPr b="1" sz="2800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997500" y="14572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4050"/>
              </a:buClr>
              <a:buSzPts val="1800"/>
              <a:buFont typeface="Source Sans Pro"/>
              <a:buChar char="●"/>
              <a:defRPr sz="1800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○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■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●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○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■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●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○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EF4050"/>
              </a:buClr>
              <a:buSzPts val="1400"/>
              <a:buFont typeface="Source Sans Pro"/>
              <a:buChar char="■"/>
              <a:defRPr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997500" y="7498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4050"/>
              </a:buClr>
              <a:buSzPts val="2800"/>
              <a:buFont typeface="Source Sans Pro"/>
              <a:buNone/>
              <a:defRPr b="1" i="0" sz="28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997500" y="14572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4050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EF4050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EF4050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rgbClr val="EF405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ssmu.ca/governance/board-of-directors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mailto:president@ssmu.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BCBF5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ctrTitle"/>
          </p:nvPr>
        </p:nvSpPr>
        <p:spPr>
          <a:xfrm>
            <a:off x="311700" y="2103825"/>
            <a:ext cx="8520600" cy="121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6300"/>
              <a:t>Report of the </a:t>
            </a:r>
            <a:endParaRPr sz="63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6300"/>
              <a:t>Board of Directors</a:t>
            </a:r>
            <a:endParaRPr b="1" sz="63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0" name="Google Shape;100;p25"/>
          <p:cNvSpPr txBox="1"/>
          <p:nvPr>
            <p:ph idx="1" type="subTitle"/>
          </p:nvPr>
        </p:nvSpPr>
        <p:spPr>
          <a:xfrm>
            <a:off x="311700" y="36473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i="1" lang="en" sz="1900">
                <a:solidFill>
                  <a:schemeClr val="lt1"/>
                </a:solidFill>
              </a:rPr>
              <a:t>Dymetri Taylor</a:t>
            </a:r>
            <a:endParaRPr i="1" sz="1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i="1" lang="en" sz="1900">
                <a:solidFill>
                  <a:schemeClr val="lt1"/>
                </a:solidFill>
              </a:rPr>
              <a:t>Fall General Assembly | September 29th, 2025</a:t>
            </a:r>
            <a:endParaRPr i="1" sz="190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i="1" sz="1900"/>
          </a:p>
        </p:txBody>
      </p:sp>
      <p:pic>
        <p:nvPicPr>
          <p:cNvPr id="101" name="Google Shape;10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54950" y="350050"/>
            <a:ext cx="1101150" cy="110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/>
          <p:nvPr>
            <p:ph type="title"/>
          </p:nvPr>
        </p:nvSpPr>
        <p:spPr>
          <a:xfrm>
            <a:off x="1122650" y="467375"/>
            <a:ext cx="7420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3600"/>
              <a:t>Overview</a:t>
            </a:r>
            <a:endParaRPr b="1" sz="3600">
              <a:solidFill>
                <a:srgbClr val="EF405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7" name="Google Shape;107;p26"/>
          <p:cNvSpPr txBox="1"/>
          <p:nvPr>
            <p:ph idx="1" type="body"/>
          </p:nvPr>
        </p:nvSpPr>
        <p:spPr>
          <a:xfrm>
            <a:off x="1122650" y="1290625"/>
            <a:ext cx="7734600" cy="27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4050"/>
              </a:buClr>
              <a:buSzPts val="1800"/>
              <a:buFont typeface="Source Sans Pro"/>
              <a:buChar char="●"/>
            </a:pPr>
            <a:r>
              <a:rPr lang="en"/>
              <a:t>What is the Board of Directors?</a:t>
            </a:r>
            <a:endParaRPr>
              <a:solidFill>
                <a:srgbClr val="EF405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4050"/>
              </a:buClr>
              <a:buSzPts val="1800"/>
              <a:buFont typeface="Source Sans Pro"/>
              <a:buChar char="●"/>
            </a:pPr>
            <a:r>
              <a:rPr lang="en"/>
              <a:t>Key Decisions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Questions</a:t>
            </a:r>
            <a:endParaRPr/>
          </a:p>
        </p:txBody>
      </p:sp>
      <p:sp>
        <p:nvSpPr>
          <p:cNvPr id="108" name="Google Shape;108;p26"/>
          <p:cNvSpPr/>
          <p:nvPr/>
        </p:nvSpPr>
        <p:spPr>
          <a:xfrm>
            <a:off x="0" y="4634925"/>
            <a:ext cx="9144000" cy="508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26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92800" y="2966573"/>
            <a:ext cx="5176025" cy="119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4050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/>
          <p:nvPr>
            <p:ph type="ctrTitle"/>
          </p:nvPr>
        </p:nvSpPr>
        <p:spPr>
          <a:xfrm>
            <a:off x="311700" y="2217738"/>
            <a:ext cx="8520600" cy="98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5500"/>
              <a:t>What is the</a:t>
            </a:r>
            <a:endParaRPr sz="55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5500"/>
              <a:t>Board of Directors?</a:t>
            </a:r>
            <a:endParaRPr b="1" sz="55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5" name="Google Shape;115;p27"/>
          <p:cNvSpPr txBox="1"/>
          <p:nvPr>
            <p:ph idx="4294967295" type="title"/>
          </p:nvPr>
        </p:nvSpPr>
        <p:spPr>
          <a:xfrm>
            <a:off x="861900" y="3093163"/>
            <a:ext cx="7420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Composition + Requirements + Powers</a:t>
            </a:r>
            <a:endParaRPr sz="24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8"/>
          <p:cNvSpPr txBox="1"/>
          <p:nvPr>
            <p:ph type="title"/>
          </p:nvPr>
        </p:nvSpPr>
        <p:spPr>
          <a:xfrm>
            <a:off x="430375" y="1787500"/>
            <a:ext cx="2596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Board of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Directors</a:t>
            </a:r>
            <a:endParaRPr sz="3600"/>
          </a:p>
        </p:txBody>
      </p:sp>
      <p:sp>
        <p:nvSpPr>
          <p:cNvPr id="121" name="Google Shape;121;p28"/>
          <p:cNvSpPr/>
          <p:nvPr/>
        </p:nvSpPr>
        <p:spPr>
          <a:xfrm>
            <a:off x="3383550" y="0"/>
            <a:ext cx="5760600" cy="5157600"/>
          </a:xfrm>
          <a:prstGeom prst="rect">
            <a:avLst/>
          </a:prstGeom>
          <a:solidFill>
            <a:srgbClr val="EF4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8"/>
          <p:cNvSpPr txBox="1"/>
          <p:nvPr>
            <p:ph idx="1" type="body"/>
          </p:nvPr>
        </p:nvSpPr>
        <p:spPr>
          <a:xfrm>
            <a:off x="4072775" y="1486625"/>
            <a:ext cx="4721700" cy="274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Source Sans Pro"/>
              <a:buChar char="●"/>
            </a:pPr>
            <a:r>
              <a:rPr lang="en">
                <a:solidFill>
                  <a:srgbClr val="FFFFFF"/>
                </a:solidFill>
              </a:rPr>
              <a:t>Four (4) Executives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Four (4) Councillors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Four (4) Members-at-Large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FFFF"/>
                </a:solidFill>
              </a:rPr>
              <a:t>The General Manager is an </a:t>
            </a:r>
            <a:r>
              <a:rPr i="1" lang="en">
                <a:solidFill>
                  <a:srgbClr val="FFFFFF"/>
                </a:solidFill>
              </a:rPr>
              <a:t>ex-officio</a:t>
            </a:r>
            <a:r>
              <a:rPr lang="en">
                <a:solidFill>
                  <a:srgbClr val="FFFFFF"/>
                </a:solidFill>
              </a:rPr>
              <a:t> and non-voting member.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3" name="Google Shape;123;p28"/>
          <p:cNvSpPr txBox="1"/>
          <p:nvPr>
            <p:ph type="title"/>
          </p:nvPr>
        </p:nvSpPr>
        <p:spPr>
          <a:xfrm>
            <a:off x="4072775" y="837725"/>
            <a:ext cx="4721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Composition</a:t>
            </a:r>
            <a:endParaRPr sz="24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9"/>
          <p:cNvSpPr txBox="1"/>
          <p:nvPr>
            <p:ph type="title"/>
          </p:nvPr>
        </p:nvSpPr>
        <p:spPr>
          <a:xfrm>
            <a:off x="386300" y="1816900"/>
            <a:ext cx="7420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Board of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Directors</a:t>
            </a:r>
            <a:endParaRPr sz="3600"/>
          </a:p>
        </p:txBody>
      </p:sp>
      <p:sp>
        <p:nvSpPr>
          <p:cNvPr id="129" name="Google Shape;129;p29"/>
          <p:cNvSpPr/>
          <p:nvPr/>
        </p:nvSpPr>
        <p:spPr>
          <a:xfrm>
            <a:off x="3383550" y="0"/>
            <a:ext cx="5760600" cy="5157600"/>
          </a:xfrm>
          <a:prstGeom prst="rect">
            <a:avLst/>
          </a:prstGeom>
          <a:solidFill>
            <a:srgbClr val="EF4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9"/>
          <p:cNvSpPr txBox="1"/>
          <p:nvPr>
            <p:ph idx="1" type="body"/>
          </p:nvPr>
        </p:nvSpPr>
        <p:spPr>
          <a:xfrm>
            <a:off x="4072775" y="1486625"/>
            <a:ext cx="4721700" cy="274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Must be an SSMU Member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Must be at least 18 years of age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Citizen or permanent resident of Canada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Not be bankrupt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Not have been declared incapable by a court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Not have a criminal record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1" name="Google Shape;131;p29"/>
          <p:cNvSpPr txBox="1"/>
          <p:nvPr>
            <p:ph type="title"/>
          </p:nvPr>
        </p:nvSpPr>
        <p:spPr>
          <a:xfrm>
            <a:off x="4072775" y="837725"/>
            <a:ext cx="4721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Requirements</a:t>
            </a:r>
            <a:endParaRPr sz="24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0"/>
          <p:cNvSpPr txBox="1"/>
          <p:nvPr>
            <p:ph type="title"/>
          </p:nvPr>
        </p:nvSpPr>
        <p:spPr>
          <a:xfrm>
            <a:off x="474425" y="1890350"/>
            <a:ext cx="7420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Board of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Directors</a:t>
            </a:r>
            <a:endParaRPr sz="3600"/>
          </a:p>
        </p:txBody>
      </p:sp>
      <p:sp>
        <p:nvSpPr>
          <p:cNvPr id="137" name="Google Shape;137;p30"/>
          <p:cNvSpPr/>
          <p:nvPr/>
        </p:nvSpPr>
        <p:spPr>
          <a:xfrm>
            <a:off x="3383550" y="0"/>
            <a:ext cx="5760600" cy="5157600"/>
          </a:xfrm>
          <a:prstGeom prst="rect">
            <a:avLst/>
          </a:prstGeom>
          <a:solidFill>
            <a:srgbClr val="EF4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30"/>
          <p:cNvSpPr txBox="1"/>
          <p:nvPr>
            <p:ph idx="1" type="body"/>
          </p:nvPr>
        </p:nvSpPr>
        <p:spPr>
          <a:xfrm>
            <a:off x="4072775" y="1168250"/>
            <a:ext cx="4721700" cy="274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Source Sans Pro"/>
              <a:buChar char="●"/>
            </a:pPr>
            <a:r>
              <a:rPr lang="en">
                <a:solidFill>
                  <a:srgbClr val="FFFFFF"/>
                </a:solidFill>
              </a:rPr>
              <a:t>Highest governing body of the SSMU</a:t>
            </a:r>
            <a:endParaRPr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Source Sans Pro"/>
              <a:buChar char="●"/>
            </a:pPr>
            <a:r>
              <a:rPr lang="en">
                <a:solidFill>
                  <a:srgbClr val="FFFFFF"/>
                </a:solidFill>
              </a:rPr>
              <a:t>Responsible for the SSMU’s:</a:t>
            </a:r>
            <a:endParaRPr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FFFFFF"/>
                </a:solidFill>
              </a:rPr>
              <a:t>Finances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Operations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Human Resources</a:t>
            </a:r>
            <a:endParaRPr>
              <a:solidFill>
                <a:srgbClr val="FFFFFF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</a:pPr>
            <a:r>
              <a:rPr lang="en">
                <a:solidFill>
                  <a:srgbClr val="FFFFFF"/>
                </a:solidFill>
              </a:rPr>
              <a:t>Legal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>
                <a:solidFill>
                  <a:srgbClr val="FFFFFF"/>
                </a:solidFill>
              </a:rPr>
              <a:t>Ratifies certain resolutions passed by the Legislative Council and Judicial Board.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FFFF"/>
                </a:solidFill>
              </a:rPr>
              <a:t>The Board of Directors meets monthly during the academic year.</a:t>
            </a:r>
            <a:endParaRPr>
              <a:solidFill>
                <a:srgbClr val="EF405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9" name="Google Shape;139;p30"/>
          <p:cNvSpPr txBox="1"/>
          <p:nvPr>
            <p:ph type="title"/>
          </p:nvPr>
        </p:nvSpPr>
        <p:spPr>
          <a:xfrm>
            <a:off x="4072775" y="498125"/>
            <a:ext cx="4721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Powers</a:t>
            </a:r>
            <a:endParaRPr sz="24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1"/>
          <p:cNvSpPr txBox="1"/>
          <p:nvPr>
            <p:ph type="ctrTitle"/>
          </p:nvPr>
        </p:nvSpPr>
        <p:spPr>
          <a:xfrm>
            <a:off x="311700" y="744575"/>
            <a:ext cx="8520600" cy="1856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Decisions</a:t>
            </a:r>
            <a:endParaRPr/>
          </a:p>
        </p:txBody>
      </p:sp>
      <p:sp>
        <p:nvSpPr>
          <p:cNvPr id="145" name="Google Shape;145;p3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Key decisions since the Winter 2025 General Assembly</a:t>
            </a: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>
            <p:ph type="title"/>
          </p:nvPr>
        </p:nvSpPr>
        <p:spPr>
          <a:xfrm>
            <a:off x="430375" y="1831600"/>
            <a:ext cx="7420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Board of</a:t>
            </a:r>
            <a:endParaRPr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Directors</a:t>
            </a:r>
            <a:endParaRPr sz="3600"/>
          </a:p>
        </p:txBody>
      </p:sp>
      <p:sp>
        <p:nvSpPr>
          <p:cNvPr id="151" name="Google Shape;151;p32"/>
          <p:cNvSpPr/>
          <p:nvPr/>
        </p:nvSpPr>
        <p:spPr>
          <a:xfrm>
            <a:off x="3383550" y="0"/>
            <a:ext cx="5760600" cy="5157600"/>
          </a:xfrm>
          <a:prstGeom prst="rect">
            <a:avLst/>
          </a:prstGeom>
          <a:solidFill>
            <a:srgbClr val="EF40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32"/>
          <p:cNvSpPr txBox="1"/>
          <p:nvPr>
            <p:ph idx="1" type="body"/>
          </p:nvPr>
        </p:nvSpPr>
        <p:spPr>
          <a:xfrm>
            <a:off x="3703350" y="843400"/>
            <a:ext cx="5121000" cy="315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Revisions:</a:t>
            </a:r>
            <a:r>
              <a:rPr lang="en" sz="1600">
                <a:solidFill>
                  <a:schemeClr val="lt1"/>
                </a:solidFill>
              </a:rPr>
              <a:t> </a:t>
            </a:r>
            <a:endParaRPr sz="1600">
              <a:solidFill>
                <a:schemeClr val="lt1"/>
              </a:solidFill>
            </a:endParaRPr>
          </a:p>
          <a:p>
            <a:pPr indent="-330200" lvl="1" marL="91440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600"/>
              <a:buChar char="○"/>
            </a:pPr>
            <a:r>
              <a:rPr lang="en" sz="1600">
                <a:solidFill>
                  <a:schemeClr val="lt1"/>
                </a:solidFill>
              </a:rPr>
              <a:t>IR: Governance,  IR: Student Groups, IR: Representation &amp; Advocacy, IR: Sus &amp; Ops</a:t>
            </a:r>
            <a:endParaRPr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Resolving: Notice of Termination w/ McGill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Continuation of Contracts </a:t>
            </a:r>
            <a:endParaRPr>
              <a:solidFill>
                <a:schemeClr val="lt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</a:pPr>
            <a:r>
              <a:rPr lang="en">
                <a:solidFill>
                  <a:schemeClr val="lt1"/>
                </a:solidFill>
              </a:rPr>
              <a:t>Grammarly</a:t>
            </a:r>
            <a:endParaRPr>
              <a:solidFill>
                <a:schemeClr val="lt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</a:pPr>
            <a:r>
              <a:rPr lang="en">
                <a:solidFill>
                  <a:schemeClr val="lt1"/>
                </a:solidFill>
              </a:rPr>
              <a:t>Udemy</a:t>
            </a:r>
            <a:endParaRPr>
              <a:solidFill>
                <a:schemeClr val="lt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</a:pPr>
            <a:r>
              <a:rPr lang="en">
                <a:solidFill>
                  <a:schemeClr val="lt1"/>
                </a:solidFill>
              </a:rPr>
              <a:t>Headspace</a:t>
            </a:r>
            <a:endParaRPr>
              <a:solidFill>
                <a:schemeClr val="lt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</a:pPr>
            <a:r>
              <a:rPr lang="en">
                <a:solidFill>
                  <a:schemeClr val="lt1"/>
                </a:solidFill>
              </a:rPr>
              <a:t>Antidote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Signing of new Agreement:</a:t>
            </a:r>
            <a:endParaRPr>
              <a:solidFill>
                <a:schemeClr val="lt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</a:pPr>
            <a:r>
              <a:rPr lang="en">
                <a:solidFill>
                  <a:schemeClr val="lt1"/>
                </a:solidFill>
              </a:rPr>
              <a:t>Visa Rail Discount (No Cost) </a:t>
            </a:r>
            <a:endParaRPr>
              <a:solidFill>
                <a:schemeClr val="lt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</a:pPr>
            <a:r>
              <a:rPr lang="en">
                <a:solidFill>
                  <a:schemeClr val="lt1"/>
                </a:solidFill>
              </a:rPr>
              <a:t>Code: 820113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32"/>
          <p:cNvSpPr txBox="1"/>
          <p:nvPr>
            <p:ph type="title"/>
          </p:nvPr>
        </p:nvSpPr>
        <p:spPr>
          <a:xfrm>
            <a:off x="3969625" y="410325"/>
            <a:ext cx="4721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Key </a:t>
            </a:r>
            <a:r>
              <a:rPr lang="en" sz="24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Decisions</a:t>
            </a:r>
            <a:endParaRPr sz="24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4050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3"/>
          <p:cNvSpPr txBox="1"/>
          <p:nvPr>
            <p:ph type="ctrTitle"/>
          </p:nvPr>
        </p:nvSpPr>
        <p:spPr>
          <a:xfrm>
            <a:off x="311700" y="1886875"/>
            <a:ext cx="8520600" cy="98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/>
              <a:t>Questions?</a:t>
            </a:r>
            <a:endParaRPr b="1" sz="55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9" name="Google Shape;159;p33"/>
          <p:cNvSpPr txBox="1"/>
          <p:nvPr>
            <p:ph idx="4294967295" type="title"/>
          </p:nvPr>
        </p:nvSpPr>
        <p:spPr>
          <a:xfrm>
            <a:off x="861900" y="2762300"/>
            <a:ext cx="7420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president</a:t>
            </a:r>
            <a:r>
              <a:rPr lang="en" sz="2400">
                <a:solidFill>
                  <a:schemeClr val="lt1"/>
                </a:solidFill>
                <a:uFill>
                  <a:noFill/>
                </a:uFill>
                <a:latin typeface="Source Sans Pro"/>
                <a:ea typeface="Source Sans Pro"/>
                <a:cs typeface="Source Sans Pro"/>
                <a:sym typeface="Source Sans Pr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@ssmu.ca</a:t>
            </a:r>
            <a:endParaRPr sz="24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